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1" r:id="rId4"/>
    <p:sldId id="262" r:id="rId5"/>
    <p:sldId id="264" r:id="rId6"/>
    <p:sldId id="269" r:id="rId7"/>
    <p:sldId id="265" r:id="rId8"/>
    <p:sldId id="266" r:id="rId9"/>
    <p:sldId id="267" r:id="rId10"/>
    <p:sldId id="270" r:id="rId11"/>
  </p:sldIdLst>
  <p:sldSz cx="9144000" cy="6858000" type="screen4x3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72806" autoAdjust="0"/>
  </p:normalViewPr>
  <p:slideViewPr>
    <p:cSldViewPr>
      <p:cViewPr varScale="1">
        <p:scale>
          <a:sx n="75" d="100"/>
          <a:sy n="75" d="100"/>
        </p:scale>
        <p:origin x="9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2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576A2-7E14-4AAB-9CCC-7D5FA8AF1F68}" type="datetimeFigureOut">
              <a:rPr lang="nb-NO" smtClean="0"/>
              <a:t>21.11.2017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F2885-ECB2-4BD1-9D50-2CF18CF19F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164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80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642E1-91C7-4D9D-9A2D-AA5225A769B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2101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F2885-ECB2-4BD1-9D50-2CF18CF19F7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9595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800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F2885-ECB2-4BD1-9D50-2CF18CF19F7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1835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b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F2885-ECB2-4BD1-9D50-2CF18CF19F7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94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u="sng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F2885-ECB2-4BD1-9D50-2CF18CF19F7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0185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F2885-ECB2-4BD1-9D50-2CF18CF19F7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0185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F2885-ECB2-4BD1-9D50-2CF18CF19F7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4441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F2885-ECB2-4BD1-9D50-2CF18CF19F7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0929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u="sng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F2885-ECB2-4BD1-9D50-2CF18CF19F7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1837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F2885-ECB2-4BD1-9D50-2CF18CF19F7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184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110-0FAA-47F2-A76E-F4B6EA117DB2}" type="datetimeFigureOut">
              <a:rPr lang="nb-NO" smtClean="0"/>
              <a:t>21.11.2017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65C1-A2F9-4655-9937-A3CD5ACF38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258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110-0FAA-47F2-A76E-F4B6EA117DB2}" type="datetimeFigureOut">
              <a:rPr lang="nb-NO" smtClean="0"/>
              <a:t>21.11.2017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65C1-A2F9-4655-9937-A3CD5ACF38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289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110-0FAA-47F2-A76E-F4B6EA117DB2}" type="datetimeFigureOut">
              <a:rPr lang="nb-NO" smtClean="0"/>
              <a:t>21.11.2017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65C1-A2F9-4655-9937-A3CD5ACF38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4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110-0FAA-47F2-A76E-F4B6EA117DB2}" type="datetimeFigureOut">
              <a:rPr lang="nb-NO" smtClean="0"/>
              <a:t>21.11.2017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65C1-A2F9-4655-9937-A3CD5ACF38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8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110-0FAA-47F2-A76E-F4B6EA117DB2}" type="datetimeFigureOut">
              <a:rPr lang="nb-NO" smtClean="0"/>
              <a:t>21.11.2017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65C1-A2F9-4655-9937-A3CD5ACF38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30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110-0FAA-47F2-A76E-F4B6EA117DB2}" type="datetimeFigureOut">
              <a:rPr lang="nb-NO" smtClean="0"/>
              <a:t>21.11.2017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65C1-A2F9-4655-9937-A3CD5ACF38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323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110-0FAA-47F2-A76E-F4B6EA117DB2}" type="datetimeFigureOut">
              <a:rPr lang="nb-NO" smtClean="0"/>
              <a:t>21.11.2017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65C1-A2F9-4655-9937-A3CD5ACF38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9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110-0FAA-47F2-A76E-F4B6EA117DB2}" type="datetimeFigureOut">
              <a:rPr lang="nb-NO" smtClean="0"/>
              <a:t>21.11.2017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65C1-A2F9-4655-9937-A3CD5ACF38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507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110-0FAA-47F2-A76E-F4B6EA117DB2}" type="datetimeFigureOut">
              <a:rPr lang="nb-NO" smtClean="0"/>
              <a:t>21.11.2017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65C1-A2F9-4655-9937-A3CD5ACF38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40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110-0FAA-47F2-A76E-F4B6EA117DB2}" type="datetimeFigureOut">
              <a:rPr lang="nb-NO" smtClean="0"/>
              <a:t>21.11.2017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65C1-A2F9-4655-9937-A3CD5ACF38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577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110-0FAA-47F2-A76E-F4B6EA117DB2}" type="datetimeFigureOut">
              <a:rPr lang="nb-NO" smtClean="0"/>
              <a:t>21.11.2017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65C1-A2F9-4655-9937-A3CD5ACF38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147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B110-0FAA-47F2-A76E-F4B6EA117DB2}" type="datetimeFigureOut">
              <a:rPr lang="nb-NO" smtClean="0"/>
              <a:t>21.11.2017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A65C1-A2F9-4655-9937-A3CD5ACF38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333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4.jpeg"/><Relationship Id="rId5" Type="http://schemas.openxmlformats.org/officeDocument/2006/relationships/image" Target="../media/image1.png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32.jpeg"/><Relationship Id="rId5" Type="http://schemas.openxmlformats.org/officeDocument/2006/relationships/image" Target="../media/image27.png"/><Relationship Id="rId10" Type="http://schemas.openxmlformats.org/officeDocument/2006/relationships/image" Target="../media/image31.jpeg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2.jpeg"/><Relationship Id="rId3" Type="http://schemas.openxmlformats.org/officeDocument/2006/relationships/image" Target="../media/image5.jpeg"/><Relationship Id="rId7" Type="http://schemas.openxmlformats.org/officeDocument/2006/relationships/image" Target="../media/image37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microsoft.com/office/2007/relationships/hdphoto" Target="../media/hdphoto3.wdp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7504" y="2780928"/>
            <a:ext cx="8928992" cy="1080120"/>
          </a:xfrm>
        </p:spPr>
        <p:txBody>
          <a:bodyPr>
            <a:normAutofit/>
          </a:bodyPr>
          <a:lstStyle/>
          <a:p>
            <a:r>
              <a:rPr lang="nb-NO" sz="3800" dirty="0" smtClean="0">
                <a:latin typeface="Kalinga" panose="020B0502040204020203" pitchFamily="34" charset="0"/>
                <a:cs typeface="Kalinga" panose="020B0502040204020203" pitchFamily="34" charset="0"/>
              </a:rPr>
              <a:t>med samlingsforvaltninga som nøkkel</a:t>
            </a:r>
            <a:endParaRPr lang="nb-NO" sz="3800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9512" y="5395468"/>
            <a:ext cx="4032448" cy="1224136"/>
          </a:xfrm>
        </p:spPr>
        <p:txBody>
          <a:bodyPr>
            <a:normAutofit/>
          </a:bodyPr>
          <a:lstStyle/>
          <a:p>
            <a:pPr algn="l"/>
            <a:r>
              <a:rPr lang="nb-N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Daniela</a:t>
            </a:r>
            <a:r>
              <a:rPr lang="nb-N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Kötter</a:t>
            </a:r>
          </a:p>
        </p:txBody>
      </p:sp>
      <p:pic>
        <p:nvPicPr>
          <p:cNvPr id="4" name="Picture 2" descr="Museene for kystkultur og gjenreising i finnmark IKS 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9374" y="821980"/>
            <a:ext cx="2971411" cy="61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6426" y="699868"/>
            <a:ext cx="2297610" cy="910269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6058986" y="5575188"/>
            <a:ext cx="3018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nb-NO" sz="2000" dirty="0">
                <a:solidFill>
                  <a:prstClr val="black">
                    <a:tint val="75000"/>
                  </a:prstClr>
                </a:solidFill>
              </a:rPr>
              <a:t>Lund, 23. </a:t>
            </a:r>
            <a:r>
              <a:rPr lang="nb-NO" sz="2000" dirty="0">
                <a:solidFill>
                  <a:prstClr val="black">
                    <a:tint val="75000"/>
                  </a:prst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november</a:t>
            </a:r>
            <a:r>
              <a:rPr lang="nb-NO" sz="2000" dirty="0">
                <a:solidFill>
                  <a:prstClr val="black">
                    <a:tint val="75000"/>
                  </a:prstClr>
                </a:solidFill>
              </a:rPr>
              <a:t> 2017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907704" y="5775243"/>
            <a:ext cx="3619132" cy="929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nb-NO" sz="1600" dirty="0">
                <a:solidFill>
                  <a:prstClr val="black">
                    <a:tint val="75000"/>
                  </a:prstClr>
                </a:solidFill>
              </a:rPr>
              <a:t>MA preventiv konservering / restaurering</a:t>
            </a:r>
          </a:p>
          <a:p>
            <a:pPr lvl="0">
              <a:spcBef>
                <a:spcPct val="20000"/>
              </a:spcBef>
            </a:pPr>
            <a:r>
              <a:rPr lang="nb-NO" sz="1600" dirty="0">
                <a:solidFill>
                  <a:prstClr val="black">
                    <a:tint val="75000"/>
                  </a:prstClr>
                </a:solidFill>
              </a:rPr>
              <a:t>Konservator </a:t>
            </a:r>
            <a:r>
              <a:rPr lang="nb-NO" sz="1600" dirty="0" err="1" smtClean="0">
                <a:solidFill>
                  <a:prstClr val="black">
                    <a:tint val="75000"/>
                  </a:prst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nkf</a:t>
            </a:r>
            <a:r>
              <a:rPr lang="nb-NO" sz="1600" dirty="0" smtClean="0">
                <a:solidFill>
                  <a:prstClr val="black">
                    <a:tint val="75000"/>
                  </a:prst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-n</a:t>
            </a:r>
          </a:p>
          <a:p>
            <a:pPr lvl="0">
              <a:spcBef>
                <a:spcPct val="20000"/>
              </a:spcBef>
            </a:pPr>
            <a:r>
              <a:rPr lang="nb-NO" sz="1600" dirty="0" smtClean="0">
                <a:solidFill>
                  <a:prstClr val="black">
                    <a:tint val="75000"/>
                  </a:prstClr>
                </a:solidFill>
              </a:rPr>
              <a:t>Samlingsforvalter / konservator</a:t>
            </a:r>
          </a:p>
        </p:txBody>
      </p:sp>
    </p:spTree>
    <p:extLst>
      <p:ext uri="{BB962C8B-B14F-4D97-AF65-F5344CB8AC3E}">
        <p14:creationId xmlns:p14="http://schemas.microsoft.com/office/powerpoint/2010/main" val="255133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838312"/>
            <a:ext cx="2812966" cy="2048400"/>
          </a:xfrm>
          <a:prstGeom prst="rect">
            <a:avLst/>
          </a:prstGeom>
        </p:spPr>
      </p:pic>
      <p:sp>
        <p:nvSpPr>
          <p:cNvPr id="4" name="Tittel 1"/>
          <p:cNvSpPr txBox="1">
            <a:spLocks/>
          </p:cNvSpPr>
          <p:nvPr/>
        </p:nvSpPr>
        <p:spPr>
          <a:xfrm>
            <a:off x="88365" y="-99392"/>
            <a:ext cx="89289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800" dirty="0" smtClean="0">
                <a:solidFill>
                  <a:schemeClr val="bg1">
                    <a:lumMod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med samlingsforvaltninga som nøkkel</a:t>
            </a:r>
            <a:endParaRPr lang="nb-NO" sz="3800" dirty="0">
              <a:solidFill>
                <a:schemeClr val="bg1">
                  <a:lumMod val="50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"/>
          <a:stretch/>
        </p:blipFill>
        <p:spPr>
          <a:xfrm>
            <a:off x="4552861" y="836712"/>
            <a:ext cx="4591139" cy="20500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949128" y="3068960"/>
            <a:ext cx="68852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latin typeface="Kalinga" panose="020B0502040204020203" pitchFamily="34" charset="0"/>
                <a:cs typeface="Kalinga" panose="020B0502040204020203" pitchFamily="34" charset="0"/>
              </a:rPr>
              <a:t>a</a:t>
            </a:r>
            <a:r>
              <a:rPr lang="nb-NO" sz="2800" dirty="0" smtClean="0">
                <a:latin typeface="Kalinga" panose="020B0502040204020203" pitchFamily="34" charset="0"/>
                <a:cs typeface="Kalinga" panose="020B0502040204020203" pitchFamily="34" charset="0"/>
              </a:rPr>
              <a:t>ttraktivitet – tilgjengelighet – nytteverdi</a:t>
            </a:r>
          </a:p>
          <a:p>
            <a:pPr algn="ctr"/>
            <a:r>
              <a:rPr lang="nb-NO" sz="2800" dirty="0" smtClean="0">
                <a:latin typeface="Kalinga" panose="020B0502040204020203" pitchFamily="34" charset="0"/>
                <a:cs typeface="Kalinga" panose="020B0502040204020203" pitchFamily="34" charset="0"/>
              </a:rPr>
              <a:t>- relevans -</a:t>
            </a:r>
            <a:endParaRPr lang="nb-NO" sz="2800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2312481" y="4149080"/>
            <a:ext cx="4368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smtClean="0">
                <a:latin typeface="Kalinga" panose="020B0502040204020203" pitchFamily="34" charset="0"/>
                <a:cs typeface="Kalinga" panose="020B0502040204020203" pitchFamily="34" charset="0"/>
              </a:rPr>
              <a:t>kildehierarki </a:t>
            </a:r>
            <a:r>
              <a:rPr lang="nb-NO" sz="2800" dirty="0" smtClean="0">
                <a:latin typeface="Kalinga" panose="020B0502040204020203" pitchFamily="34" charset="0"/>
                <a:cs typeface="Kalinga" panose="020B0502040204020203" pitchFamily="34" charset="0"/>
              </a:rPr>
              <a:t>– potensiale</a:t>
            </a:r>
            <a:endParaRPr lang="nb-NO" sz="2800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826498" y="4948425"/>
            <a:ext cx="71304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smtClean="0">
                <a:latin typeface="Kalinga" panose="020B0502040204020203" pitchFamily="34" charset="0"/>
                <a:cs typeface="Kalinga" panose="020B0502040204020203" pitchFamily="34" charset="0"/>
              </a:rPr>
              <a:t>Samlingsforvaltning – akselerer samvirke</a:t>
            </a:r>
          </a:p>
          <a:p>
            <a:pPr algn="ctr"/>
            <a:r>
              <a:rPr lang="nb-NO" sz="2800" dirty="0" smtClean="0">
                <a:latin typeface="Kalinga" panose="020B0502040204020203" pitchFamily="34" charset="0"/>
                <a:cs typeface="Kalinga" panose="020B0502040204020203" pitchFamily="34" charset="0"/>
              </a:rPr>
              <a:t>- Utviklingskriterier -</a:t>
            </a:r>
            <a:endParaRPr lang="nb-NO" sz="2800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1112624" y="6093296"/>
            <a:ext cx="6880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s</a:t>
            </a:r>
            <a:r>
              <a:rPr lang="nb-NO" dirty="0" smtClean="0"/>
              <a:t>amlokalisering – samlingsprofil – samlingsforvaltningsplan</a:t>
            </a:r>
            <a:r>
              <a:rPr lang="nb-NO" dirty="0"/>
              <a:t> </a:t>
            </a:r>
            <a:r>
              <a:rPr lang="nb-NO" dirty="0" smtClean="0"/>
              <a:t>–  Spectrum</a:t>
            </a:r>
          </a:p>
          <a:p>
            <a:pPr algn="ctr"/>
            <a:r>
              <a:rPr lang="nb-NO" dirty="0" smtClean="0"/>
              <a:t>katastrofeberedskap – restverdiredning – sikkerhetsarbeid - farestoffer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363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298" y="745496"/>
            <a:ext cx="2826935" cy="396099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88365" y="-99392"/>
            <a:ext cx="89289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800" dirty="0" smtClean="0">
                <a:solidFill>
                  <a:schemeClr val="bg1">
                    <a:lumMod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med samlingsforvaltninga som nøkkel</a:t>
            </a:r>
            <a:endParaRPr lang="nb-NO" sz="3800" dirty="0">
              <a:solidFill>
                <a:schemeClr val="bg1">
                  <a:lumMod val="50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545994"/>
            <a:ext cx="2788975" cy="3960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251520" y="1194470"/>
            <a:ext cx="48245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180 m</a:t>
            </a:r>
            <a:r>
              <a:rPr lang="nb-NO" sz="2400" baseline="30000" dirty="0" smtClean="0">
                <a:latin typeface="Kalinga" panose="020B0502040204020203" pitchFamily="34" charset="0"/>
                <a:cs typeface="Kalinga" panose="020B0502040204020203" pitchFamily="34" charset="0"/>
              </a:rPr>
              <a:t>2 </a:t>
            </a:r>
            <a:r>
              <a:rPr lang="nb-NO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→ 450 m</a:t>
            </a:r>
            <a:r>
              <a:rPr lang="nb-NO" sz="2400" baseline="30000" dirty="0" smtClean="0">
                <a:latin typeface="Kalinga" panose="020B0502040204020203" pitchFamily="34" charset="0"/>
                <a:cs typeface="Kalinga" panose="020B0502040204020203" pitchFamily="34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1 magasin, 1 arkiv + klima </a:t>
            </a:r>
            <a:r>
              <a:rPr lang="nb-NO" sz="2400" dirty="0" smtClean="0">
                <a:solidFill>
                  <a:srgbClr val="FF0000"/>
                </a:solidFill>
                <a:latin typeface="Kalinga" panose="020B0502040204020203" pitchFamily="34" charset="0"/>
                <a:cs typeface="Kalinga" panose="020B0502040204020203" pitchFamily="34" charset="0"/>
                <a:sym typeface="Wingdings" panose="05000000000000000000" pitchFamily="2" charset="2"/>
              </a:rPr>
              <a:t></a:t>
            </a:r>
            <a:r>
              <a:rPr lang="nb-NO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      </a:t>
            </a:r>
          </a:p>
          <a:p>
            <a:r>
              <a:rPr lang="nb-NO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→ 2 magasin,  1 større arkiv, 1 kjølemagasin + klima </a:t>
            </a:r>
            <a:r>
              <a:rPr lang="nb-NO" sz="2400" dirty="0" smtClean="0">
                <a:solidFill>
                  <a:srgbClr val="00B050"/>
                </a:solidFill>
                <a:latin typeface="Kalinga" panose="020B0502040204020203" pitchFamily="34" charset="0"/>
                <a:cs typeface="Kalinga" panose="020B0502040204020203" pitchFamily="34" charset="0"/>
                <a:sym typeface="Wingdings" panose="05000000000000000000" pitchFamily="2" charset="2"/>
              </a:rPr>
              <a:t></a:t>
            </a:r>
            <a:r>
              <a:rPr lang="nb-NO" sz="2400" dirty="0" smtClean="0">
                <a:latin typeface="Kalinga" panose="020B0502040204020203" pitchFamily="34" charset="0"/>
                <a:cs typeface="Kalinga" panose="020B0502040204020203" pitchFamily="34" charset="0"/>
                <a:sym typeface="Wingdings" panose="05000000000000000000" pitchFamily="2" charset="2"/>
              </a:rPr>
              <a:t> </a:t>
            </a:r>
            <a:endParaRPr lang="nb-NO" sz="2400" dirty="0" smtClean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Enkle hyller, bruk av råbyggkjeller</a:t>
            </a:r>
          </a:p>
          <a:p>
            <a:r>
              <a:rPr lang="nb-NO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→ kompaktanlegg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Provisorisk arbeidsrom</a:t>
            </a:r>
          </a:p>
          <a:p>
            <a:r>
              <a:rPr lang="nb-NO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→konserveringsverksted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Transportforhold / logistikk  	</a:t>
            </a:r>
            <a:r>
              <a:rPr lang="nb-NO" sz="2400" dirty="0" smtClean="0">
                <a:solidFill>
                  <a:srgbClr val="FF0000"/>
                </a:solidFill>
                <a:latin typeface="Kalinga" panose="020B0502040204020203" pitchFamily="34" charset="0"/>
                <a:cs typeface="Kalinga" panose="020B0502040204020203" pitchFamily="34" charset="0"/>
                <a:sym typeface="Wingdings" panose="05000000000000000000" pitchFamily="2" charset="2"/>
              </a:rPr>
              <a:t>  </a:t>
            </a:r>
            <a:r>
              <a:rPr lang="nb-NO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→</a:t>
            </a:r>
            <a:r>
              <a:rPr lang="nb-NO" sz="2400" dirty="0" smtClean="0">
                <a:solidFill>
                  <a:srgbClr val="00B050"/>
                </a:solidFill>
                <a:latin typeface="Kalinga" panose="020B0502040204020203" pitchFamily="34" charset="0"/>
                <a:cs typeface="Kalinga" panose="020B0502040204020203" pitchFamily="34" charset="0"/>
                <a:sym typeface="Wingdings" panose="05000000000000000000" pitchFamily="2" charset="2"/>
              </a:rPr>
              <a:t> </a:t>
            </a:r>
            <a:endParaRPr lang="nb-NO" sz="2400" dirty="0" smtClean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Flere brukere → adgangsveier/-kontroll → sikkerhetsnivå</a:t>
            </a:r>
            <a:endParaRPr lang="nb-NO" sz="2400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723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"/>
          <a:stretch/>
        </p:blipFill>
        <p:spPr>
          <a:xfrm>
            <a:off x="4552861" y="836712"/>
            <a:ext cx="4591139" cy="2050000"/>
          </a:xfrm>
          <a:prstGeom prst="rect">
            <a:avLst/>
          </a:prstGeom>
        </p:spPr>
      </p:pic>
      <p:sp>
        <p:nvSpPr>
          <p:cNvPr id="4" name="Tittel 1"/>
          <p:cNvSpPr txBox="1">
            <a:spLocks/>
          </p:cNvSpPr>
          <p:nvPr/>
        </p:nvSpPr>
        <p:spPr>
          <a:xfrm>
            <a:off x="88365" y="-99392"/>
            <a:ext cx="89289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800" dirty="0" smtClean="0">
                <a:solidFill>
                  <a:schemeClr val="bg1">
                    <a:lumMod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med samlingsforvaltninga som nøkkel</a:t>
            </a:r>
            <a:endParaRPr lang="nb-NO" sz="3800" dirty="0">
              <a:solidFill>
                <a:schemeClr val="bg1">
                  <a:lumMod val="50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9" name="AutoShape 4" descr="En mor står med dattera og sønnen sin foran en hule i Saksfjørden på Sørøya i Finnmark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976" y="912407"/>
            <a:ext cx="2616440" cy="1036583"/>
          </a:xfrm>
          <a:prstGeom prst="rect">
            <a:avLst/>
          </a:prstGeom>
        </p:spPr>
      </p:pic>
      <p:grpSp>
        <p:nvGrpSpPr>
          <p:cNvPr id="51" name="Gruppe 50"/>
          <p:cNvGrpSpPr/>
          <p:nvPr/>
        </p:nvGrpSpPr>
        <p:grpSpPr>
          <a:xfrm>
            <a:off x="-79866" y="3071705"/>
            <a:ext cx="9333062" cy="3762907"/>
            <a:chOff x="-27420" y="3059357"/>
            <a:chExt cx="9171420" cy="3536492"/>
          </a:xfrm>
        </p:grpSpPr>
        <p:pic>
          <p:nvPicPr>
            <p:cNvPr id="52" name="Picture 5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" y="5080266"/>
              <a:ext cx="1576309" cy="1453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6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35650" y="3082739"/>
              <a:ext cx="1781595" cy="2024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Bilde 5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1564" y="3082739"/>
              <a:ext cx="1390332" cy="1980000"/>
            </a:xfrm>
            <a:prstGeom prst="rect">
              <a:avLst/>
            </a:prstGeom>
          </p:spPr>
        </p:pic>
        <p:pic>
          <p:nvPicPr>
            <p:cNvPr id="55" name="Bilde 5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4659" y="3059357"/>
              <a:ext cx="898541" cy="2040766"/>
            </a:xfrm>
            <a:prstGeom prst="rect">
              <a:avLst/>
            </a:prstGeom>
          </p:spPr>
        </p:pic>
        <p:pic>
          <p:nvPicPr>
            <p:cNvPr id="56" name="Bilde 55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38889" y="3082739"/>
              <a:ext cx="2155301" cy="2028923"/>
            </a:xfrm>
            <a:prstGeom prst="rect">
              <a:avLst/>
            </a:prstGeom>
          </p:spPr>
        </p:pic>
        <p:pic>
          <p:nvPicPr>
            <p:cNvPr id="57" name="Bilde 56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71855" y="3082739"/>
              <a:ext cx="1632805" cy="1980000"/>
            </a:xfrm>
            <a:prstGeom prst="rect">
              <a:avLst/>
            </a:prstGeom>
          </p:spPr>
        </p:pic>
        <p:pic>
          <p:nvPicPr>
            <p:cNvPr id="58" name="Bilde 57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7420" y="3100267"/>
              <a:ext cx="1485000" cy="1980000"/>
            </a:xfrm>
            <a:prstGeom prst="rect">
              <a:avLst/>
            </a:prstGeom>
          </p:spPr>
        </p:pic>
        <p:pic>
          <p:nvPicPr>
            <p:cNvPr id="59" name="Bilde 58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2168" y="5094132"/>
              <a:ext cx="2121832" cy="1454995"/>
            </a:xfrm>
            <a:prstGeom prst="rect">
              <a:avLst/>
            </a:prstGeom>
          </p:spPr>
        </p:pic>
        <p:pic>
          <p:nvPicPr>
            <p:cNvPr id="60" name="Bilde 59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4659" y="5094134"/>
              <a:ext cx="1662621" cy="1457527"/>
            </a:xfrm>
            <a:prstGeom prst="rect">
              <a:avLst/>
            </a:prstGeom>
          </p:spPr>
        </p:pic>
        <p:pic>
          <p:nvPicPr>
            <p:cNvPr id="61" name="Bilde 60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4519" y="5094134"/>
              <a:ext cx="2159999" cy="1440000"/>
            </a:xfrm>
            <a:prstGeom prst="rect">
              <a:avLst/>
            </a:prstGeom>
          </p:spPr>
        </p:pic>
        <p:pic>
          <p:nvPicPr>
            <p:cNvPr id="62" name="Bilde 61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4191" y="5094134"/>
              <a:ext cx="1790258" cy="1501715"/>
            </a:xfrm>
            <a:prstGeom prst="rect">
              <a:avLst/>
            </a:prstGeom>
          </p:spPr>
        </p:pic>
      </p:grpSp>
      <p:grpSp>
        <p:nvGrpSpPr>
          <p:cNvPr id="2" name="Gruppe 1"/>
          <p:cNvGrpSpPr/>
          <p:nvPr/>
        </p:nvGrpSpPr>
        <p:grpSpPr>
          <a:xfrm>
            <a:off x="119644" y="2060848"/>
            <a:ext cx="4032448" cy="1224136"/>
            <a:chOff x="119644" y="2060848"/>
            <a:chExt cx="4032448" cy="1224136"/>
          </a:xfrm>
        </p:grpSpPr>
        <p:sp>
          <p:nvSpPr>
            <p:cNvPr id="19" name="Undertittel 2"/>
            <p:cNvSpPr txBox="1">
              <a:spLocks/>
            </p:cNvSpPr>
            <p:nvPr/>
          </p:nvSpPr>
          <p:spPr>
            <a:xfrm>
              <a:off x="119644" y="2060848"/>
              <a:ext cx="4032448" cy="12241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b-NO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alinga" panose="020B0502040204020203" pitchFamily="34" charset="0"/>
                  <a:cs typeface="Kalinga" panose="020B0502040204020203" pitchFamily="34" charset="0"/>
                </a:rPr>
                <a:t>Daniela</a:t>
              </a:r>
              <a:r>
                <a:rPr lang="nb-NO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Kötter</a:t>
              </a:r>
            </a:p>
          </p:txBody>
        </p:sp>
        <p:sp>
          <p:nvSpPr>
            <p:cNvPr id="20" name="TekstSylinder 19"/>
            <p:cNvSpPr txBox="1"/>
            <p:nvPr/>
          </p:nvSpPr>
          <p:spPr>
            <a:xfrm>
              <a:off x="1331640" y="2351508"/>
              <a:ext cx="2754857" cy="720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nb-NO" sz="1200" dirty="0">
                  <a:solidFill>
                    <a:prstClr val="black">
                      <a:tint val="75000"/>
                    </a:prstClr>
                  </a:solidFill>
                </a:rPr>
                <a:t>MA preventiv konservering / restaurering</a:t>
              </a:r>
            </a:p>
            <a:p>
              <a:pPr lvl="0">
                <a:spcBef>
                  <a:spcPct val="20000"/>
                </a:spcBef>
              </a:pPr>
              <a:r>
                <a:rPr lang="nb-NO" sz="1200" dirty="0">
                  <a:solidFill>
                    <a:prstClr val="black">
                      <a:tint val="75000"/>
                    </a:prstClr>
                  </a:solidFill>
                </a:rPr>
                <a:t>Konservator </a:t>
              </a:r>
              <a:r>
                <a:rPr lang="nb-NO" sz="1200" dirty="0" err="1" smtClean="0">
                  <a:solidFill>
                    <a:prstClr val="black">
                      <a:tint val="75000"/>
                    </a:prstClr>
                  </a:solidFill>
                  <a:latin typeface="Kalinga" panose="020B0502040204020203" pitchFamily="34" charset="0"/>
                  <a:cs typeface="Kalinga" panose="020B0502040204020203" pitchFamily="34" charset="0"/>
                </a:rPr>
                <a:t>nkf</a:t>
              </a:r>
              <a:r>
                <a:rPr lang="nb-NO" sz="1200" dirty="0" smtClean="0">
                  <a:solidFill>
                    <a:prstClr val="black">
                      <a:tint val="75000"/>
                    </a:prstClr>
                  </a:solidFill>
                  <a:latin typeface="Kalinga" panose="020B0502040204020203" pitchFamily="34" charset="0"/>
                  <a:cs typeface="Kalinga" panose="020B0502040204020203" pitchFamily="34" charset="0"/>
                </a:rPr>
                <a:t>-n</a:t>
              </a:r>
            </a:p>
            <a:p>
              <a:pPr lvl="0">
                <a:spcBef>
                  <a:spcPct val="20000"/>
                </a:spcBef>
              </a:pPr>
              <a:r>
                <a:rPr lang="nb-NO" sz="1200" dirty="0" smtClean="0">
                  <a:solidFill>
                    <a:prstClr val="black">
                      <a:tint val="75000"/>
                    </a:prstClr>
                  </a:solidFill>
                </a:rPr>
                <a:t>Samlingsforvalter / konservator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4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56166"/>
            <a:ext cx="4591139" cy="610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tel 1"/>
          <p:cNvSpPr txBox="1">
            <a:spLocks/>
          </p:cNvSpPr>
          <p:nvPr/>
        </p:nvSpPr>
        <p:spPr>
          <a:xfrm>
            <a:off x="88365" y="-99392"/>
            <a:ext cx="89289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800" dirty="0" smtClean="0">
                <a:solidFill>
                  <a:schemeClr val="bg1">
                    <a:lumMod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med samlingsforvaltninga som nøkkel</a:t>
            </a:r>
            <a:endParaRPr lang="nb-NO" sz="3800" dirty="0">
              <a:solidFill>
                <a:schemeClr val="bg1">
                  <a:lumMod val="50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pic>
        <p:nvPicPr>
          <p:cNvPr id="20" name="Picture 2" descr="Museene for kystkultur og gjenreising i finnmark IKS logo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756166"/>
            <a:ext cx="2971411" cy="61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9418" y="1612444"/>
            <a:ext cx="4443179" cy="248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14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4944" y="1612444"/>
            <a:ext cx="5327653" cy="297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8447" y="4857234"/>
            <a:ext cx="2864842" cy="1805600"/>
          </a:xfrm>
          <a:prstGeom prst="rect">
            <a:avLst/>
          </a:prstGeom>
        </p:spPr>
      </p:pic>
      <p:sp>
        <p:nvSpPr>
          <p:cNvPr id="6" name="Tittel 1"/>
          <p:cNvSpPr txBox="1">
            <a:spLocks/>
          </p:cNvSpPr>
          <p:nvPr/>
        </p:nvSpPr>
        <p:spPr>
          <a:xfrm>
            <a:off x="88365" y="-99392"/>
            <a:ext cx="89289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800" dirty="0" smtClean="0">
                <a:solidFill>
                  <a:schemeClr val="bg1">
                    <a:lumMod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med samlingsforvaltninga som nøkkel</a:t>
            </a:r>
            <a:endParaRPr lang="nb-NO" sz="3800" dirty="0">
              <a:solidFill>
                <a:schemeClr val="bg1">
                  <a:lumMod val="50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pic>
        <p:nvPicPr>
          <p:cNvPr id="20" name="Picture 2" descr="Museene for kystkultur og gjenreising i finnmark IKS log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756166"/>
            <a:ext cx="2971411" cy="61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845" y="3836006"/>
            <a:ext cx="2751055" cy="1508166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3406" b="2015"/>
          <a:stretch/>
        </p:blipFill>
        <p:spPr>
          <a:xfrm>
            <a:off x="224532" y="2132856"/>
            <a:ext cx="3483372" cy="149933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585" y="690712"/>
            <a:ext cx="2052229" cy="1368152"/>
          </a:xfrm>
          <a:prstGeom prst="rect">
            <a:avLst/>
          </a:prstGeom>
        </p:spPr>
      </p:pic>
      <p:pic>
        <p:nvPicPr>
          <p:cNvPr id="5122" name="Picture 2" descr="sett fra øst beskåret_800x480.jp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288" y="5460631"/>
            <a:ext cx="2339611" cy="121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451" y="4857233"/>
            <a:ext cx="2942956" cy="1797782"/>
          </a:xfrm>
          <a:prstGeom prst="rect">
            <a:avLst/>
          </a:prstGeom>
        </p:spPr>
      </p:pic>
      <p:cxnSp>
        <p:nvCxnSpPr>
          <p:cNvPr id="12" name="Rett linje 11"/>
          <p:cNvCxnSpPr>
            <a:stCxn id="3" idx="3"/>
          </p:cNvCxnSpPr>
          <p:nvPr/>
        </p:nvCxnSpPr>
        <p:spPr>
          <a:xfrm flipV="1">
            <a:off x="3707904" y="2717305"/>
            <a:ext cx="2160240" cy="165218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/>
        </p:nvCxnSpPr>
        <p:spPr>
          <a:xfrm>
            <a:off x="4519814" y="2058864"/>
            <a:ext cx="325428" cy="65844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Rett linje 22"/>
          <p:cNvCxnSpPr/>
          <p:nvPr/>
        </p:nvCxnSpPr>
        <p:spPr>
          <a:xfrm flipV="1">
            <a:off x="2975899" y="2819147"/>
            <a:ext cx="4044373" cy="1245589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Rett linje 24"/>
          <p:cNvCxnSpPr/>
          <p:nvPr/>
        </p:nvCxnSpPr>
        <p:spPr>
          <a:xfrm flipV="1">
            <a:off x="5868144" y="2636913"/>
            <a:ext cx="1872208" cy="222032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Rett linje 27"/>
          <p:cNvCxnSpPr>
            <a:stCxn id="10" idx="0"/>
          </p:cNvCxnSpPr>
          <p:nvPr/>
        </p:nvCxnSpPr>
        <p:spPr>
          <a:xfrm flipV="1">
            <a:off x="7555929" y="3063483"/>
            <a:ext cx="915567" cy="179375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5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88365" y="-99392"/>
            <a:ext cx="89289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800" dirty="0" smtClean="0">
                <a:solidFill>
                  <a:schemeClr val="bg1">
                    <a:lumMod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med samlingsforvaltninga som nøkkel</a:t>
            </a:r>
            <a:endParaRPr lang="nb-NO" sz="3800" dirty="0">
              <a:solidFill>
                <a:schemeClr val="bg1">
                  <a:lumMod val="50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"/>
          <a:stretch/>
        </p:blipFill>
        <p:spPr>
          <a:xfrm>
            <a:off x="4552861" y="836712"/>
            <a:ext cx="4591139" cy="2050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79" y="2420888"/>
            <a:ext cx="2016224" cy="743978"/>
          </a:xfrm>
          <a:prstGeom prst="rect">
            <a:avLst/>
          </a:prstGeom>
        </p:spPr>
      </p:pic>
      <p:pic>
        <p:nvPicPr>
          <p:cNvPr id="7" name="Picture 2" descr="Museene for kystkultur og gjenreising i finnmark IKS log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879" y="836712"/>
            <a:ext cx="2756586" cy="57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879" y="1515992"/>
            <a:ext cx="1745262" cy="691439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340879" y="3645024"/>
            <a:ext cx="32399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Planarbeid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Kalinga" panose="020B0502040204020203" pitchFamily="34" charset="0"/>
                <a:cs typeface="Kalinga" panose="020B0502040204020203" pitchFamily="34" charset="0"/>
              </a:rPr>
              <a:t>Spesifisering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Romplan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Brukermedvirkning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Læringsprosess</a:t>
            </a:r>
          </a:p>
        </p:txBody>
      </p:sp>
      <p:grpSp>
        <p:nvGrpSpPr>
          <p:cNvPr id="15" name="Gruppe 14"/>
          <p:cNvGrpSpPr/>
          <p:nvPr/>
        </p:nvGrpSpPr>
        <p:grpSpPr>
          <a:xfrm>
            <a:off x="3923928" y="3068960"/>
            <a:ext cx="4793742" cy="3600000"/>
            <a:chOff x="4288527" y="3068960"/>
            <a:chExt cx="4793742" cy="3600000"/>
          </a:xfrm>
        </p:grpSpPr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4282" y="3068960"/>
              <a:ext cx="2400000" cy="1800000"/>
            </a:xfrm>
            <a:prstGeom prst="rect">
              <a:avLst/>
            </a:prstGeom>
          </p:spPr>
        </p:pic>
        <p:pic>
          <p:nvPicPr>
            <p:cNvPr id="12" name="Bilde 1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9884" y="3068960"/>
              <a:ext cx="2400000" cy="1800000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597391" y="4560096"/>
              <a:ext cx="1800000" cy="2417728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2269" y="4868960"/>
              <a:ext cx="2400000" cy="1800000"/>
            </a:xfrm>
            <a:prstGeom prst="rect">
              <a:avLst/>
            </a:prstGeom>
          </p:spPr>
        </p:pic>
      </p:grpSp>
      <p:sp>
        <p:nvSpPr>
          <p:cNvPr id="16" name="TekstSylinder 15"/>
          <p:cNvSpPr txBox="1"/>
          <p:nvPr/>
        </p:nvSpPr>
        <p:spPr>
          <a:xfrm>
            <a:off x="340879" y="5588118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Kombinasjonen!</a:t>
            </a:r>
          </a:p>
        </p:txBody>
      </p:sp>
    </p:spTree>
    <p:extLst>
      <p:ext uri="{BB962C8B-B14F-4D97-AF65-F5344CB8AC3E}">
        <p14:creationId xmlns:p14="http://schemas.microsoft.com/office/powerpoint/2010/main" val="115585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88365" y="-99392"/>
            <a:ext cx="89289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800" dirty="0" smtClean="0">
                <a:solidFill>
                  <a:schemeClr val="bg1">
                    <a:lumMod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med samlingsforvaltninga som nøkkel</a:t>
            </a:r>
            <a:endParaRPr lang="nb-NO" sz="3800" dirty="0">
              <a:solidFill>
                <a:schemeClr val="bg1">
                  <a:lumMod val="50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879" y="1700808"/>
            <a:ext cx="1745262" cy="691439"/>
          </a:xfrm>
          <a:prstGeom prst="rect">
            <a:avLst/>
          </a:prstGeom>
        </p:spPr>
      </p:pic>
      <p:pic>
        <p:nvPicPr>
          <p:cNvPr id="6" name="Picture 10" descr="http://tiff.no/sites/default/files/uit_samarbeidslogo_bokmal_300pp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875000"/>
            <a:ext cx="1512168" cy="152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330585" y="3861048"/>
            <a:ext cx="859550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Kalinga" panose="020B0502040204020203" pitchFamily="34" charset="0"/>
                <a:cs typeface="Kalinga" panose="020B0502040204020203" pitchFamily="34" charset="0"/>
              </a:rPr>
              <a:t>Everyday </a:t>
            </a:r>
            <a:r>
              <a:rPr lang="en-US" sz="2000" i="1" dirty="0">
                <a:latin typeface="Kalinga" panose="020B0502040204020203" pitchFamily="34" charset="0"/>
                <a:cs typeface="Kalinga" panose="020B0502040204020203" pitchFamily="34" charset="0"/>
              </a:rPr>
              <a:t>living conditions, health of the population and resilience </a:t>
            </a:r>
            <a:endParaRPr lang="en-US" sz="2000" i="1" dirty="0" smtClean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r>
              <a:rPr lang="en-US" sz="2000" i="1" dirty="0" smtClean="0">
                <a:latin typeface="Kalinga" panose="020B0502040204020203" pitchFamily="34" charset="0"/>
                <a:cs typeface="Kalinga" panose="020B0502040204020203" pitchFamily="34" charset="0"/>
              </a:rPr>
              <a:t>in </a:t>
            </a:r>
            <a:r>
              <a:rPr lang="en-US" sz="2000" i="1" dirty="0">
                <a:latin typeface="Kalinga" panose="020B0502040204020203" pitchFamily="34" charset="0"/>
                <a:cs typeface="Kalinga" panose="020B0502040204020203" pitchFamily="34" charset="0"/>
              </a:rPr>
              <a:t>a war torn society. </a:t>
            </a:r>
            <a:endParaRPr lang="en-US" sz="2000" i="1" dirty="0" smtClean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r>
              <a:rPr lang="en-US" sz="2000" i="1" dirty="0" smtClean="0">
                <a:latin typeface="Kalinga" panose="020B0502040204020203" pitchFamily="34" charset="0"/>
                <a:cs typeface="Kalinga" panose="020B0502040204020203" pitchFamily="34" charset="0"/>
              </a:rPr>
              <a:t>The </a:t>
            </a:r>
            <a:r>
              <a:rPr lang="en-US" sz="2000" i="1" dirty="0">
                <a:latin typeface="Kalinga" panose="020B0502040204020203" pitchFamily="34" charset="0"/>
                <a:cs typeface="Kalinga" panose="020B0502040204020203" pitchFamily="34" charset="0"/>
              </a:rPr>
              <a:t>example of </a:t>
            </a:r>
            <a:r>
              <a:rPr lang="en-US" sz="2000" i="1" dirty="0" err="1">
                <a:latin typeface="Kalinga" panose="020B0502040204020203" pitchFamily="34" charset="0"/>
                <a:cs typeface="Kalinga" panose="020B0502040204020203" pitchFamily="34" charset="0"/>
              </a:rPr>
              <a:t>Finnmark</a:t>
            </a:r>
            <a:r>
              <a:rPr lang="en-US" sz="2000" i="1" dirty="0">
                <a:latin typeface="Kalinga" panose="020B0502040204020203" pitchFamily="34" charset="0"/>
                <a:cs typeface="Kalinga" panose="020B0502040204020203" pitchFamily="34" charset="0"/>
              </a:rPr>
              <a:t> and Northern Troms </a:t>
            </a:r>
            <a:r>
              <a:rPr lang="en-US" sz="2000" i="1" dirty="0" smtClean="0">
                <a:latin typeface="Kalinga" panose="020B0502040204020203" pitchFamily="34" charset="0"/>
                <a:cs typeface="Kalinga" panose="020B0502040204020203" pitchFamily="34" charset="0"/>
              </a:rPr>
              <a:t>1944-55</a:t>
            </a:r>
          </a:p>
          <a:p>
            <a:pPr algn="r"/>
            <a:r>
              <a:rPr lang="en-US" dirty="0" smtClean="0">
                <a:latin typeface="Kalinga" panose="020B0502040204020203" pitchFamily="34" charset="0"/>
                <a:cs typeface="Kalinga" panose="020B0502040204020203" pitchFamily="34" charset="0"/>
              </a:rPr>
              <a:t>Heidi </a:t>
            </a:r>
            <a:r>
              <a:rPr lang="en-US" dirty="0" err="1" smtClean="0">
                <a:latin typeface="Kalinga" panose="020B0502040204020203" pitchFamily="34" charset="0"/>
                <a:cs typeface="Kalinga" panose="020B0502040204020203" pitchFamily="34" charset="0"/>
              </a:rPr>
              <a:t>Stenvold</a:t>
            </a:r>
            <a:r>
              <a:rPr lang="en-US" dirty="0" smtClean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endParaRPr lang="nb-NO" dirty="0" smtClean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endParaRPr lang="nb-NO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r>
              <a:rPr lang="en-US" sz="2000" i="1" dirty="0" smtClean="0">
                <a:latin typeface="Kalinga" panose="020B0502040204020203" pitchFamily="34" charset="0"/>
                <a:cs typeface="Kalinga" panose="020B0502040204020203" pitchFamily="34" charset="0"/>
              </a:rPr>
              <a:t>Health </a:t>
            </a:r>
            <a:r>
              <a:rPr lang="en-US" sz="2000" i="1" dirty="0">
                <a:latin typeface="Kalinga" panose="020B0502040204020203" pitchFamily="34" charset="0"/>
                <a:cs typeface="Kalinga" panose="020B0502040204020203" pitchFamily="34" charset="0"/>
              </a:rPr>
              <a:t>and living conditions in </a:t>
            </a:r>
            <a:r>
              <a:rPr lang="en-US" sz="2000" i="1" dirty="0" err="1">
                <a:latin typeface="Kalinga" panose="020B0502040204020203" pitchFamily="34" charset="0"/>
                <a:cs typeface="Kalinga" panose="020B0502040204020203" pitchFamily="34" charset="0"/>
              </a:rPr>
              <a:t>Finnmark</a:t>
            </a:r>
            <a:r>
              <a:rPr lang="en-US" sz="2000" i="1" dirty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000" i="1" dirty="0" smtClean="0">
                <a:latin typeface="Kalinga" panose="020B0502040204020203" pitchFamily="34" charset="0"/>
                <a:cs typeface="Kalinga" panose="020B0502040204020203" pitchFamily="34" charset="0"/>
              </a:rPr>
              <a:t>1940-1945</a:t>
            </a:r>
          </a:p>
          <a:p>
            <a:pPr algn="r"/>
            <a:r>
              <a:rPr lang="en-US" dirty="0" smtClean="0">
                <a:latin typeface="Kalinga" panose="020B0502040204020203" pitchFamily="34" charset="0"/>
                <a:cs typeface="Kalinga" panose="020B0502040204020203" pitchFamily="34" charset="0"/>
              </a:rPr>
              <a:t>Nina Planting Mølmann </a:t>
            </a:r>
            <a:endParaRPr lang="nb-NO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106299" y="2923479"/>
            <a:ext cx="8973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>
                <a:latin typeface="Kalinga" panose="020B0502040204020203" pitchFamily="34" charset="0"/>
                <a:cs typeface="Kalinga" panose="020B0502040204020203" pitchFamily="34" charset="0"/>
              </a:rPr>
              <a:t>f</a:t>
            </a:r>
            <a:r>
              <a:rPr lang="nb-NO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orskning – kompetanseheving – veiledning – faglig utvikling</a:t>
            </a:r>
            <a:endParaRPr lang="nb-NO" sz="2400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49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88365" y="-99392"/>
            <a:ext cx="89289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800" dirty="0" smtClean="0">
                <a:solidFill>
                  <a:schemeClr val="bg1">
                    <a:lumMod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med samlingsforvaltninga som nøkkel</a:t>
            </a:r>
            <a:endParaRPr lang="nb-NO" sz="3800" dirty="0">
              <a:solidFill>
                <a:schemeClr val="bg1">
                  <a:lumMod val="50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"/>
          <a:stretch/>
        </p:blipFill>
        <p:spPr>
          <a:xfrm>
            <a:off x="4552861" y="836712"/>
            <a:ext cx="4591139" cy="2050000"/>
          </a:xfrm>
          <a:prstGeom prst="rect">
            <a:avLst/>
          </a:prstGeom>
        </p:spPr>
      </p:pic>
      <p:grpSp>
        <p:nvGrpSpPr>
          <p:cNvPr id="17" name="Gruppe 16"/>
          <p:cNvGrpSpPr/>
          <p:nvPr/>
        </p:nvGrpSpPr>
        <p:grpSpPr>
          <a:xfrm>
            <a:off x="13707" y="2958716"/>
            <a:ext cx="9238813" cy="3710644"/>
            <a:chOff x="0" y="2956725"/>
            <a:chExt cx="9078307" cy="3600001"/>
          </a:xfrm>
        </p:grpSpPr>
        <p:pic>
          <p:nvPicPr>
            <p:cNvPr id="7" name="Bild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5416" y="2956726"/>
              <a:ext cx="1429614" cy="1800000"/>
            </a:xfrm>
            <a:prstGeom prst="rect">
              <a:avLst/>
            </a:prstGeom>
          </p:spPr>
        </p:pic>
        <p:pic>
          <p:nvPicPr>
            <p:cNvPr id="8" name="Bild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1480" y="4744112"/>
              <a:ext cx="2247378" cy="1800000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5092" y="3711680"/>
              <a:ext cx="1715591" cy="1032432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0683" y="2956726"/>
              <a:ext cx="1187624" cy="3600000"/>
            </a:xfrm>
            <a:prstGeom prst="rect">
              <a:avLst/>
            </a:prstGeom>
          </p:spPr>
        </p:pic>
        <p:pic>
          <p:nvPicPr>
            <p:cNvPr id="12" name="Bilde 11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481660" y="4750419"/>
              <a:ext cx="1812614" cy="1800000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5416" y="2956726"/>
              <a:ext cx="2700000" cy="1800000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5355"/>
            <a:stretch/>
          </p:blipFill>
          <p:spPr>
            <a:xfrm>
              <a:off x="0" y="2956726"/>
              <a:ext cx="2015416" cy="1800000"/>
            </a:xfrm>
            <a:prstGeom prst="rect">
              <a:avLst/>
            </a:prstGeom>
          </p:spPr>
        </p:pic>
        <p:pic>
          <p:nvPicPr>
            <p:cNvPr id="15" name="Bilde 14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38858" y="4756726"/>
              <a:ext cx="1649109" cy="1800000"/>
            </a:xfrm>
            <a:prstGeom prst="rect">
              <a:avLst/>
            </a:prstGeom>
          </p:spPr>
        </p:pic>
        <p:pic>
          <p:nvPicPr>
            <p:cNvPr id="16" name="Bilde 15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744112"/>
              <a:ext cx="2591480" cy="1800000"/>
            </a:xfrm>
            <a:prstGeom prst="rect">
              <a:avLst/>
            </a:prstGeom>
          </p:spPr>
        </p:pic>
        <p:pic>
          <p:nvPicPr>
            <p:cNvPr id="9" name="Bilde 8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5030" y="2956725"/>
              <a:ext cx="1745653" cy="765807"/>
            </a:xfrm>
            <a:prstGeom prst="rect">
              <a:avLst/>
            </a:prstGeom>
          </p:spPr>
        </p:pic>
      </p:grpSp>
      <p:sp>
        <p:nvSpPr>
          <p:cNvPr id="2" name="TekstSylinder 1"/>
          <p:cNvSpPr txBox="1"/>
          <p:nvPr/>
        </p:nvSpPr>
        <p:spPr>
          <a:xfrm>
            <a:off x="235547" y="1261547"/>
            <a:ext cx="390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latin typeface="Kalinga" panose="020B0502040204020203" pitchFamily="34" charset="0"/>
                <a:cs typeface="Kalinga" panose="020B0502040204020203" pitchFamily="34" charset="0"/>
              </a:rPr>
              <a:t>f</a:t>
            </a:r>
            <a:r>
              <a:rPr lang="nb-NO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ornying - originalitet </a:t>
            </a:r>
          </a:p>
          <a:p>
            <a:pPr algn="ctr"/>
            <a:r>
              <a:rPr lang="nb-NO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- digitalisering -</a:t>
            </a:r>
          </a:p>
          <a:p>
            <a:pPr algn="ctr"/>
            <a:r>
              <a:rPr lang="nb-NO" sz="2400" dirty="0">
                <a:latin typeface="Kalinga" panose="020B0502040204020203" pitchFamily="34" charset="0"/>
                <a:cs typeface="Kalinga" panose="020B0502040204020203" pitchFamily="34" charset="0"/>
              </a:rPr>
              <a:t>t</a:t>
            </a:r>
            <a:r>
              <a:rPr lang="nb-NO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ilgjengelighet - relevans</a:t>
            </a:r>
            <a:endParaRPr lang="nb-NO" sz="2400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4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88365" y="-99392"/>
            <a:ext cx="89289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800" dirty="0" smtClean="0">
                <a:solidFill>
                  <a:schemeClr val="bg1">
                    <a:lumMod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med samlingsforvaltninga som nøkkel</a:t>
            </a:r>
            <a:endParaRPr lang="nb-NO" sz="3800" dirty="0">
              <a:solidFill>
                <a:schemeClr val="bg1">
                  <a:lumMod val="50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945971"/>
            <a:ext cx="6336704" cy="42767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2" name="Gruppe 11"/>
          <p:cNvGrpSpPr/>
          <p:nvPr/>
        </p:nvGrpSpPr>
        <p:grpSpPr>
          <a:xfrm>
            <a:off x="251520" y="975662"/>
            <a:ext cx="3089668" cy="5353069"/>
            <a:chOff x="75902" y="1073925"/>
            <a:chExt cx="3089668" cy="5353069"/>
          </a:xfrm>
        </p:grpSpPr>
        <p:pic>
          <p:nvPicPr>
            <p:cNvPr id="5" name="Bilde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2" y="4861899"/>
              <a:ext cx="3077205" cy="1565095"/>
            </a:xfrm>
            <a:prstGeom prst="rect">
              <a:avLst/>
            </a:prstGeom>
          </p:spPr>
        </p:pic>
        <p:pic>
          <p:nvPicPr>
            <p:cNvPr id="7" name="Bilde 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407"/>
            <a:stretch/>
          </p:blipFill>
          <p:spPr>
            <a:xfrm>
              <a:off x="75902" y="3104706"/>
              <a:ext cx="3089668" cy="1786269"/>
            </a:xfrm>
            <a:prstGeom prst="rect">
              <a:avLst/>
            </a:prstGeom>
          </p:spPr>
        </p:pic>
        <p:pic>
          <p:nvPicPr>
            <p:cNvPr id="9" name="Bilde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2" y="1073925"/>
              <a:ext cx="3080728" cy="2044973"/>
            </a:xfrm>
            <a:prstGeom prst="rect">
              <a:avLst/>
            </a:prstGeom>
          </p:spPr>
        </p:pic>
      </p:grpSp>
      <p:grpSp>
        <p:nvGrpSpPr>
          <p:cNvPr id="19" name="Gruppe 18"/>
          <p:cNvGrpSpPr/>
          <p:nvPr/>
        </p:nvGrpSpPr>
        <p:grpSpPr>
          <a:xfrm>
            <a:off x="251520" y="921145"/>
            <a:ext cx="5761293" cy="5400515"/>
            <a:chOff x="70183" y="1026479"/>
            <a:chExt cx="5761293" cy="5400515"/>
          </a:xfrm>
        </p:grpSpPr>
        <p:pic>
          <p:nvPicPr>
            <p:cNvPr id="15" name="Bilde 1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3107" y="4418216"/>
              <a:ext cx="2678369" cy="2008777"/>
            </a:xfrm>
            <a:prstGeom prst="rect">
              <a:avLst/>
            </a:prstGeom>
          </p:spPr>
        </p:pic>
        <p:grpSp>
          <p:nvGrpSpPr>
            <p:cNvPr id="18" name="Gruppe 17"/>
            <p:cNvGrpSpPr/>
            <p:nvPr/>
          </p:nvGrpSpPr>
          <p:grpSpPr>
            <a:xfrm>
              <a:off x="70183" y="1026479"/>
              <a:ext cx="3101106" cy="5400515"/>
              <a:chOff x="64466" y="1026478"/>
              <a:chExt cx="3101106" cy="5400515"/>
            </a:xfrm>
          </p:grpSpPr>
          <p:pic>
            <p:nvPicPr>
              <p:cNvPr id="16" name="Bilde 15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902" y="4109742"/>
                <a:ext cx="3089668" cy="2317251"/>
              </a:xfrm>
              <a:prstGeom prst="rect">
                <a:avLst/>
              </a:prstGeom>
            </p:spPr>
          </p:pic>
          <p:pic>
            <p:nvPicPr>
              <p:cNvPr id="17" name="Bilde 16"/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6200000">
                <a:off x="-80850" y="1171794"/>
                <a:ext cx="3391737" cy="3101106"/>
              </a:xfrm>
              <a:prstGeom prst="rect">
                <a:avLst/>
              </a:prstGeom>
            </p:spPr>
          </p:pic>
        </p:grpSp>
      </p:grpSp>
      <p:sp>
        <p:nvSpPr>
          <p:cNvPr id="2" name="TekstSylinder 1"/>
          <p:cNvSpPr txBox="1"/>
          <p:nvPr/>
        </p:nvSpPr>
        <p:spPr>
          <a:xfrm>
            <a:off x="7258548" y="3882976"/>
            <a:ext cx="18854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Identifikator</a:t>
            </a:r>
          </a:p>
          <a:p>
            <a:pPr algn="r"/>
            <a:r>
              <a:rPr lang="nb-NO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Plassering</a:t>
            </a:r>
            <a:endParaRPr lang="nb-NO" sz="2400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algn="r"/>
            <a:r>
              <a:rPr lang="nb-NO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Oversikt</a:t>
            </a:r>
          </a:p>
          <a:p>
            <a:pPr algn="r"/>
            <a:r>
              <a:rPr lang="nb-NO" sz="2400" dirty="0" smtClean="0">
                <a:latin typeface="Kalinga" panose="020B0502040204020203" pitchFamily="34" charset="0"/>
                <a:cs typeface="Kalinga" panose="020B0502040204020203" pitchFamily="34" charset="0"/>
              </a:rPr>
              <a:t>Kontroll</a:t>
            </a:r>
            <a:endParaRPr lang="nb-NO" sz="2400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6997258" y="1972957"/>
            <a:ext cx="21467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2400" dirty="0">
                <a:latin typeface="Kalinga" panose="020B0502040204020203" pitchFamily="34" charset="0"/>
                <a:cs typeface="Kalinga" panose="020B0502040204020203" pitchFamily="34" charset="0"/>
              </a:rPr>
              <a:t>Revisjon</a:t>
            </a:r>
          </a:p>
          <a:p>
            <a:pPr algn="r"/>
            <a:r>
              <a:rPr lang="nb-NO" sz="2400" dirty="0">
                <a:latin typeface="Kalinga" panose="020B0502040204020203" pitchFamily="34" charset="0"/>
                <a:cs typeface="Kalinga" panose="020B0502040204020203" pitchFamily="34" charset="0"/>
              </a:rPr>
              <a:t>Avhending</a:t>
            </a:r>
          </a:p>
          <a:p>
            <a:pPr algn="r"/>
            <a:r>
              <a:rPr lang="nb-NO" sz="2400" dirty="0">
                <a:latin typeface="Kalinga" panose="020B0502040204020203" pitchFamily="34" charset="0"/>
                <a:cs typeface="Kalinga" panose="020B0502040204020203" pitchFamily="34" charset="0"/>
              </a:rPr>
              <a:t>Destruksjon</a:t>
            </a:r>
          </a:p>
          <a:p>
            <a:pPr algn="r"/>
            <a:r>
              <a:rPr lang="nb-NO" sz="2400" dirty="0">
                <a:latin typeface="Kalinga" panose="020B0502040204020203" pitchFamily="34" charset="0"/>
                <a:cs typeface="Kalinga" panose="020B0502040204020203" pitchFamily="34" charset="0"/>
              </a:rPr>
              <a:t>Overdragelse</a:t>
            </a:r>
          </a:p>
        </p:txBody>
      </p:sp>
    </p:spTree>
    <p:extLst>
      <p:ext uri="{BB962C8B-B14F-4D97-AF65-F5344CB8AC3E}">
        <p14:creationId xmlns:p14="http://schemas.microsoft.com/office/powerpoint/2010/main" val="349404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221</Words>
  <Application>Microsoft Office PowerPoint</Application>
  <PresentationFormat>Bildspel på skärmen (4:3)</PresentationFormat>
  <Paragraphs>70</Paragraphs>
  <Slides>10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Calibri</vt:lpstr>
      <vt:lpstr>Kalinga</vt:lpstr>
      <vt:lpstr>Wingdings</vt:lpstr>
      <vt:lpstr>Office-tema</vt:lpstr>
      <vt:lpstr>med samlingsforvaltninga som nøkkel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 samlingsforvaltninga som nøkkel</dc:title>
  <dc:creator>Daniela Kötter</dc:creator>
  <cp:lastModifiedBy>Maria Rossipal</cp:lastModifiedBy>
  <cp:revision>50</cp:revision>
  <cp:lastPrinted>2017-11-21T06:57:07Z</cp:lastPrinted>
  <dcterms:created xsi:type="dcterms:W3CDTF">2017-11-20T07:55:51Z</dcterms:created>
  <dcterms:modified xsi:type="dcterms:W3CDTF">2017-11-21T09:58:31Z</dcterms:modified>
</cp:coreProperties>
</file>