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24"/>
  </p:notesMasterIdLst>
  <p:handoutMasterIdLst>
    <p:handoutMasterId r:id="rId25"/>
  </p:handoutMasterIdLst>
  <p:sldIdLst>
    <p:sldId id="271" r:id="rId2"/>
    <p:sldId id="337" r:id="rId3"/>
    <p:sldId id="321" r:id="rId4"/>
    <p:sldId id="296" r:id="rId5"/>
    <p:sldId id="316" r:id="rId6"/>
    <p:sldId id="317" r:id="rId7"/>
    <p:sldId id="327" r:id="rId8"/>
    <p:sldId id="320" r:id="rId9"/>
    <p:sldId id="326" r:id="rId10"/>
    <p:sldId id="328" r:id="rId11"/>
    <p:sldId id="311" r:id="rId12"/>
    <p:sldId id="323" r:id="rId13"/>
    <p:sldId id="324" r:id="rId14"/>
    <p:sldId id="329" r:id="rId15"/>
    <p:sldId id="322" r:id="rId16"/>
    <p:sldId id="330" r:id="rId17"/>
    <p:sldId id="331" r:id="rId18"/>
    <p:sldId id="332" r:id="rId19"/>
    <p:sldId id="338" r:id="rId20"/>
    <p:sldId id="334" r:id="rId21"/>
    <p:sldId id="298" r:id="rId22"/>
    <p:sldId id="336" r:id="rId23"/>
  </p:sldIdLst>
  <p:sldSz cx="12192000" cy="6858000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01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435" userDrawn="1">
          <p15:clr>
            <a:srgbClr val="A4A3A4"/>
          </p15:clr>
        </p15:guide>
        <p15:guide id="4" pos="1012" userDrawn="1">
          <p15:clr>
            <a:srgbClr val="A4A3A4"/>
          </p15:clr>
        </p15:guide>
        <p15:guide id="5" pos="3903" userDrawn="1">
          <p15:clr>
            <a:srgbClr val="A4A3A4"/>
          </p15:clr>
        </p15:guide>
        <p15:guide id="6" pos="48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0000"/>
    <a:srgbClr val="BD3C11"/>
    <a:srgbClr val="CC4710"/>
    <a:srgbClr val="CE460F"/>
    <a:srgbClr val="D54C0F"/>
    <a:srgbClr val="C75210"/>
    <a:srgbClr val="DA3F0E"/>
    <a:srgbClr val="DF420D"/>
    <a:srgbClr val="E15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7371" autoAdjust="0"/>
  </p:normalViewPr>
  <p:slideViewPr>
    <p:cSldViewPr snapToGrid="0" snapToObjects="1" showGuides="1">
      <p:cViewPr varScale="1">
        <p:scale>
          <a:sx n="138" d="100"/>
          <a:sy n="138" d="100"/>
        </p:scale>
        <p:origin x="120" y="330"/>
      </p:cViewPr>
      <p:guideLst>
        <p:guide orient="horz" pos="3701"/>
        <p:guide orient="horz" pos="1008"/>
        <p:guide orient="horz" pos="435"/>
        <p:guide pos="1012"/>
        <p:guide pos="3903"/>
        <p:guide pos="4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BD55-B910-4426-A4C3-6CC6713E7006}" type="datetimeFigureOut">
              <a:rPr lang="sv-SE" smtClean="0"/>
              <a:t>2020-05-29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8080A-D4FE-4360-A825-FA6AED9D66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13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A3416B-EF0E-DF45-8B30-39B8BE15FB29}" type="datetimeFigureOut">
              <a:rPr lang="sv-SE"/>
              <a:pPr>
                <a:defRPr/>
              </a:pPr>
              <a:t>2020-05-29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A8FE92-4654-064D-97AA-9A12CFC5F37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9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175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Ett annat sätt att minska användning och</a:t>
            </a:r>
            <a:r>
              <a:rPr lang="sv-SE" baseline="0" dirty="0" smtClean="0"/>
              <a:t> omöjliggöra bearbetning är att dela objekten med dålig upplösning.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927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Pdf</a:t>
            </a:r>
            <a:r>
              <a:rPr lang="sv-SE" dirty="0" smtClean="0"/>
              <a:t> må vara bra för paketering av en resurs. Men för att kunna bearbeta</a:t>
            </a:r>
            <a:r>
              <a:rPr lang="sv-SE" baseline="0" dirty="0" smtClean="0"/>
              <a:t> och skapa runt materialet så är det ett effektivt hinder.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37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Udda filformat som kräver särskilda, </a:t>
            </a:r>
            <a:r>
              <a:rPr lang="sv-SE" dirty="0" err="1" smtClean="0"/>
              <a:t>propreitära</a:t>
            </a:r>
            <a:r>
              <a:rPr lang="sv-SE" dirty="0" smtClean="0"/>
              <a:t> lösningar är ett annat effektivt hinder för </a:t>
            </a:r>
            <a:r>
              <a:rPr lang="sv-SE" dirty="0" err="1" smtClean="0"/>
              <a:t>använding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278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Om ni vill att alla tryggt</a:t>
            </a:r>
            <a:r>
              <a:rPr lang="sv-SE" baseline="0" dirty="0" smtClean="0"/>
              <a:t> ska kunna använda och </a:t>
            </a:r>
            <a:r>
              <a:rPr lang="sv-SE" baseline="0" dirty="0" err="1" smtClean="0"/>
              <a:t>anapassa</a:t>
            </a:r>
            <a:r>
              <a:rPr lang="sv-SE" baseline="0" dirty="0" smtClean="0"/>
              <a:t> era resurser så se då till att vara explicita om det, ner på komponentnivå.</a:t>
            </a:r>
          </a:p>
          <a:p>
            <a:r>
              <a:rPr lang="sv-SE" baseline="0" dirty="0" smtClean="0"/>
              <a:t>Att använda NC </a:t>
            </a:r>
            <a:r>
              <a:rPr lang="sv-SE" baseline="0" dirty="0" err="1" smtClean="0"/>
              <a:t>elle</a:t>
            </a:r>
            <a:r>
              <a:rPr lang="sv-SE" baseline="0" dirty="0" smtClean="0"/>
              <a:t> ND är effektiva sätt att hindra användning. Exempelvis kan inte friskolor använda material som är märkt med NC.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4445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 att möjliggöra hög nivå på användning och</a:t>
            </a:r>
            <a:r>
              <a:rPr lang="sv-SE" baseline="0" dirty="0" smtClean="0"/>
              <a:t> möjligliggöra bearbetning behöver </a:t>
            </a:r>
            <a:r>
              <a:rPr lang="sv-SE" baseline="0" dirty="0" err="1" smtClean="0"/>
              <a:t>ffa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bildkomponenterna</a:t>
            </a:r>
            <a:r>
              <a:rPr lang="sv-SE" baseline="0" dirty="0" smtClean="0"/>
              <a:t> ha hög upplösning.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62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Pdf</a:t>
            </a:r>
            <a:r>
              <a:rPr lang="sv-SE" dirty="0" smtClean="0"/>
              <a:t> må vara bra för paketering av en resurs. Men för att kunna bearbeta</a:t>
            </a:r>
            <a:r>
              <a:rPr lang="sv-SE" baseline="0" dirty="0" smtClean="0"/>
              <a:t> och skapa runt materialet bör </a:t>
            </a:r>
            <a:r>
              <a:rPr lang="sv-SE" baseline="0" dirty="0" err="1" smtClean="0"/>
              <a:t>resrsen</a:t>
            </a:r>
            <a:r>
              <a:rPr lang="sv-SE" baseline="0" dirty="0" smtClean="0"/>
              <a:t> olika delar vara möjliga att bearbeta och anpassa till unika undervisningstillfällen.</a:t>
            </a:r>
          </a:p>
          <a:p>
            <a:r>
              <a:rPr lang="sv-SE" baseline="0" dirty="0" smtClean="0"/>
              <a:t>Gärna med länk till källan!!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9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Pdf</a:t>
            </a:r>
            <a:r>
              <a:rPr lang="sv-SE" dirty="0" smtClean="0"/>
              <a:t> må vara bra för paketering av en resurs. Men för att kunna bearbeta</a:t>
            </a:r>
            <a:r>
              <a:rPr lang="sv-SE" baseline="0" dirty="0" smtClean="0"/>
              <a:t> och skapa runt materialet bör </a:t>
            </a:r>
            <a:r>
              <a:rPr lang="sv-SE" baseline="0" dirty="0" err="1" smtClean="0"/>
              <a:t>resrsen</a:t>
            </a:r>
            <a:r>
              <a:rPr lang="sv-SE" baseline="0" dirty="0" smtClean="0"/>
              <a:t> olika delar vara möjliga att bearbeta och anpassa till unika undervisningstillfällen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0519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Alla skolor</a:t>
            </a:r>
            <a:r>
              <a:rPr lang="sv-SE" baseline="0" dirty="0" smtClean="0"/>
              <a:t> får inte installera vad som helst på sina datorer.</a:t>
            </a:r>
          </a:p>
          <a:p>
            <a:r>
              <a:rPr lang="sv-SE" baseline="0" dirty="0" smtClean="0"/>
              <a:t>Skolor kan inte förväntas köpa (dyra) licenser.</a:t>
            </a:r>
          </a:p>
          <a:p>
            <a:r>
              <a:rPr lang="sv-SE" baseline="0" dirty="0" smtClean="0"/>
              <a:t>Skolor kan inte förväntas köpa in klassuppsättningar av hårdvara.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077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“En påtaglig förändring som har skett under de senaste åren är dock att kulturarvsinstitutionerna i sin verksamhet i praktiken behöver tydligt svara upp mot olika mål i skolväsendets styrdokument för att vara en relevant samarbetspartner för skolorna [...]. Att kopplingen till läro- och kursplaner är viktig betonas i våra intervjuer av såväl kulturarvsinstitutionerna som lärarna.” (Samarbete mellan kulturarvsinstitutionerna och skolväsendet. En kartläggning. </a:t>
            </a:r>
            <a:r>
              <a:rPr lang="sv-SE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Governo</a:t>
            </a:r>
            <a:r>
              <a:rPr lang="sv-SE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2017.)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b="1" i="0" dirty="0" smtClean="0">
              <a:effectLst/>
            </a:endParaRP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09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Disclaimers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369633"/>
            <a:ext cx="5486400" cy="4088567"/>
          </a:xfrm>
        </p:spPr>
        <p:txBody>
          <a:bodyPr/>
          <a:lstStyle/>
          <a:p>
            <a:r>
              <a:rPr lang="sv-SE" dirty="0" smtClean="0"/>
              <a:t>En fristående fortsättning på Ebba </a:t>
            </a:r>
            <a:r>
              <a:rPr lang="sv-SE" dirty="0" err="1" smtClean="0"/>
              <a:t>Ossiannilssons</a:t>
            </a:r>
            <a:r>
              <a:rPr lang="sv-SE" dirty="0" smtClean="0"/>
              <a:t> presentation av OER.</a:t>
            </a:r>
          </a:p>
          <a:p>
            <a:r>
              <a:rPr lang="sv-SE" dirty="0" smtClean="0"/>
              <a:t>Det</a:t>
            </a:r>
            <a:r>
              <a:rPr lang="sv-SE" baseline="0" dirty="0" smtClean="0"/>
              <a:t> vi talat om här på </a:t>
            </a:r>
            <a:r>
              <a:rPr lang="sv-SE" baseline="0" dirty="0" err="1" smtClean="0"/>
              <a:t>webbinarierna</a:t>
            </a:r>
            <a:r>
              <a:rPr lang="sv-SE" baseline="0" dirty="0" smtClean="0"/>
              <a:t>, digitala lärresurser ska ses som en delmängd av vad OER-er </a:t>
            </a:r>
            <a:r>
              <a:rPr lang="sv-SE" baseline="0" dirty="0" err="1" smtClean="0"/>
              <a:t>omfattr</a:t>
            </a:r>
            <a:r>
              <a:rPr lang="sv-SE" baseline="0" dirty="0" smtClean="0"/>
              <a:t>.</a:t>
            </a:r>
            <a:endParaRPr lang="sv-SE" dirty="0" smtClean="0"/>
          </a:p>
          <a:p>
            <a:r>
              <a:rPr lang="sv-SE" dirty="0" smtClean="0"/>
              <a:t>Vi</a:t>
            </a:r>
            <a:r>
              <a:rPr lang="sv-SE" baseline="0" dirty="0" smtClean="0"/>
              <a:t> </a:t>
            </a:r>
            <a:r>
              <a:rPr lang="sv-SE" baseline="0" dirty="0" smtClean="0"/>
              <a:t>repeterar vad OER står för.</a:t>
            </a:r>
          </a:p>
          <a:p>
            <a:r>
              <a:rPr lang="sv-SE" baseline="0" dirty="0" smtClean="0"/>
              <a:t>Rimmar väl med bland annat </a:t>
            </a:r>
            <a:r>
              <a:rPr lang="sv-SE" baseline="0" dirty="0" err="1" smtClean="0"/>
              <a:t>Digisams</a:t>
            </a:r>
            <a:r>
              <a:rPr lang="sv-SE" baseline="0" dirty="0" smtClean="0"/>
              <a:t> principer, </a:t>
            </a:r>
            <a:r>
              <a:rPr lang="sv-SE" baseline="0" dirty="0" err="1" smtClean="0"/>
              <a:t>OpenGlam</a:t>
            </a:r>
            <a:r>
              <a:rPr lang="sv-SE" baseline="0" dirty="0" smtClean="0"/>
              <a:t>-rörelsens syn och förväntningarna på offentlig sektors </a:t>
            </a:r>
            <a:r>
              <a:rPr lang="sv-SE" baseline="0" dirty="0" smtClean="0"/>
              <a:t>hantering </a:t>
            </a:r>
            <a:r>
              <a:rPr lang="sv-SE" baseline="0" dirty="0" smtClean="0"/>
              <a:t>av offentligt finansierad data.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12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RAÄ har med Riksarkivet lett</a:t>
            </a:r>
            <a:r>
              <a:rPr lang="sv-SE" baseline="0" dirty="0" smtClean="0"/>
              <a:t> och utfört en kartläggning av tillståndet för hur kulturarv används i undervisning. Gjorts med lärare och </a:t>
            </a:r>
            <a:r>
              <a:rPr lang="sv-SE" baseline="0" dirty="0" err="1" smtClean="0"/>
              <a:t>kulturarvinstitutioner</a:t>
            </a:r>
            <a:r>
              <a:rPr lang="sv-SE" baseline="0" dirty="0" smtClean="0"/>
              <a:t>, Skolverket m </a:t>
            </a:r>
            <a:r>
              <a:rPr lang="sv-SE" baseline="0" dirty="0" err="1" smtClean="0"/>
              <a:t>fl</a:t>
            </a:r>
            <a:endParaRPr lang="sv-SE" baseline="0" dirty="0" smtClean="0"/>
          </a:p>
          <a:p>
            <a:r>
              <a:rPr lang="sv-SE" baseline="0" dirty="0" smtClean="0"/>
              <a:t>Resultaten ligger till grund för ett långsiktigt främjandearbete. Lärare och </a:t>
            </a:r>
            <a:r>
              <a:rPr lang="sv-SE" baseline="0" dirty="0" err="1" smtClean="0"/>
              <a:t>kulturarvsinstitutioer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32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Man pratar med lärarkollegor.</a:t>
            </a:r>
          </a:p>
          <a:p>
            <a:r>
              <a:rPr lang="sv-SE" dirty="0" smtClean="0"/>
              <a:t>Man</a:t>
            </a:r>
            <a:r>
              <a:rPr lang="sv-SE" baseline="0" dirty="0" smtClean="0"/>
              <a:t> använder de som man känner till sedan gammalt.</a:t>
            </a:r>
            <a:endParaRPr lang="sv-SE" dirty="0" smtClean="0"/>
          </a:p>
          <a:p>
            <a:r>
              <a:rPr lang="sv-SE" dirty="0" smtClean="0"/>
              <a:t>Man googlar.</a:t>
            </a:r>
          </a:p>
          <a:p>
            <a:r>
              <a:rPr lang="sv-SE" dirty="0" smtClean="0"/>
              <a:t>Material som inte jackar in i läroplanerna används inte.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6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Att</a:t>
            </a:r>
            <a:r>
              <a:rPr lang="sv-SE" baseline="0" dirty="0" smtClean="0"/>
              <a:t> bara lägga ut saker på webben ”tillgängliggöra” gör inte sakerna automatiskt hittbara och användbara.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43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 finns många frågor</a:t>
            </a:r>
            <a:r>
              <a:rPr lang="sv-SE" baseline="0" dirty="0" smtClean="0"/>
              <a:t> kring att </a:t>
            </a:r>
            <a:r>
              <a:rPr lang="sv-SE" baseline="0" smtClean="0"/>
              <a:t>lyckas samarbeta </a:t>
            </a:r>
            <a:r>
              <a:rPr lang="sv-SE" baseline="0" dirty="0" smtClean="0"/>
              <a:t>med skolan. Detta är en aspekt!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6521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Här de digitala aspekterna. Man givetvis försvåra användning</a:t>
            </a:r>
            <a:r>
              <a:rPr lang="sv-SE" baseline="0" dirty="0" smtClean="0"/>
              <a:t> på andra sätt: t ex genom att inte utgå från kursplaner och skolans behov, inte ta reda på lärarnas förväntningar.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35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Om ni vill ha minimal användning av det ni gör så gör</a:t>
            </a:r>
            <a:r>
              <a:rPr lang="sv-SE" baseline="0" dirty="0" smtClean="0"/>
              <a:t> som ovan!</a:t>
            </a:r>
          </a:p>
          <a:p>
            <a:r>
              <a:rPr lang="sv-SE" baseline="0" dirty="0" smtClean="0"/>
              <a:t>Alla </a:t>
            </a:r>
            <a:r>
              <a:rPr lang="sv-SE" baseline="0" dirty="0" err="1" smtClean="0"/>
              <a:t>Creative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Commons</a:t>
            </a:r>
            <a:r>
              <a:rPr lang="sv-SE" baseline="0" dirty="0" smtClean="0"/>
              <a:t>-licenser är inte samma sak som att de är fria att använda.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8FE92-4654-064D-97AA-9A12CFC5F371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115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19" y="2151410"/>
            <a:ext cx="6037930" cy="12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40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1623483" y="1592263"/>
            <a:ext cx="8961967" cy="42767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tabell</a:t>
            </a:r>
            <a:endParaRPr lang="sv-SE" noProof="0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8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media 4"/>
          <p:cNvSpPr>
            <a:spLocks noGrp="1"/>
          </p:cNvSpPr>
          <p:nvPr>
            <p:ph type="media" sz="quarter" idx="10"/>
          </p:nvPr>
        </p:nvSpPr>
        <p:spPr>
          <a:xfrm>
            <a:off x="1623483" y="1592263"/>
            <a:ext cx="8961967" cy="42767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ett medieklipp</a:t>
            </a:r>
            <a:endParaRPr lang="sv-SE" noProof="0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28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1606551" y="690564"/>
            <a:ext cx="4285696" cy="2484437"/>
          </a:xfrm>
        </p:spPr>
        <p:txBody>
          <a:bodyPr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6195485" y="690564"/>
            <a:ext cx="4389967" cy="2484437"/>
          </a:xfrm>
        </p:spPr>
        <p:txBody>
          <a:bodyPr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6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1612900" y="3390902"/>
            <a:ext cx="4285696" cy="2484437"/>
          </a:xfrm>
        </p:spPr>
        <p:txBody>
          <a:bodyPr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7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6195485" y="3390902"/>
            <a:ext cx="4396316" cy="2484437"/>
          </a:xfrm>
        </p:spPr>
        <p:txBody>
          <a:bodyPr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360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1606551" y="703264"/>
            <a:ext cx="5028327" cy="2827337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1"/>
          </p:nvPr>
        </p:nvSpPr>
        <p:spPr>
          <a:xfrm>
            <a:off x="6981936" y="703263"/>
            <a:ext cx="3609865" cy="1812426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7" name="Platshållare för bild 9"/>
          <p:cNvSpPr>
            <a:spLocks noGrp="1"/>
          </p:cNvSpPr>
          <p:nvPr>
            <p:ph type="pic" sz="quarter" idx="12"/>
          </p:nvPr>
        </p:nvSpPr>
        <p:spPr>
          <a:xfrm>
            <a:off x="6981936" y="2731550"/>
            <a:ext cx="3609865" cy="3143788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1631849" y="3731376"/>
            <a:ext cx="2364419" cy="2150054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14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4270459" y="3725284"/>
            <a:ext cx="2364419" cy="2150054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17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07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45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3483" y="1600200"/>
            <a:ext cx="8961968" cy="4281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5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97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0"/>
          </p:nvPr>
        </p:nvSpPr>
        <p:spPr>
          <a:xfrm>
            <a:off x="1606551" y="1593852"/>
            <a:ext cx="8961968" cy="4281487"/>
          </a:xfr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73E10"/>
              </a:buClr>
              <a:buSzTx/>
              <a:buFont typeface="Arial"/>
              <a:buChar char="•"/>
              <a:tabLst/>
              <a:defRPr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5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60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623484" y="1592264"/>
            <a:ext cx="4233861" cy="42894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6254744" y="1592263"/>
            <a:ext cx="4330707" cy="4289425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pic>
        <p:nvPicPr>
          <p:cNvPr id="6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9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623484" y="1592264"/>
            <a:ext cx="4233861" cy="42894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0"/>
          </p:nvPr>
        </p:nvSpPr>
        <p:spPr>
          <a:xfrm>
            <a:off x="6220188" y="1600200"/>
            <a:ext cx="4365261" cy="4268788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ett diagram</a:t>
            </a:r>
            <a:endParaRPr lang="sv-SE" noProof="0" dirty="0"/>
          </a:p>
        </p:txBody>
      </p:sp>
      <p:pic>
        <p:nvPicPr>
          <p:cNvPr id="6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7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623484" y="1592264"/>
            <a:ext cx="4233861" cy="42894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tabell 5"/>
          <p:cNvSpPr>
            <a:spLocks noGrp="1"/>
          </p:cNvSpPr>
          <p:nvPr>
            <p:ph type="tbl" sz="quarter" idx="10"/>
          </p:nvPr>
        </p:nvSpPr>
        <p:spPr>
          <a:xfrm>
            <a:off x="6200309" y="1592263"/>
            <a:ext cx="4391491" cy="4289425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tabell</a:t>
            </a:r>
            <a:endParaRPr lang="sv-SE" noProof="0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73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1623485" y="1592263"/>
            <a:ext cx="8961967" cy="4289425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 dirty="0"/>
          </a:p>
        </p:txBody>
      </p:sp>
      <p:pic>
        <p:nvPicPr>
          <p:cNvPr id="5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6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iagram 3"/>
          <p:cNvSpPr>
            <a:spLocks noGrp="1"/>
          </p:cNvSpPr>
          <p:nvPr>
            <p:ph type="chart" sz="quarter" idx="11"/>
          </p:nvPr>
        </p:nvSpPr>
        <p:spPr>
          <a:xfrm>
            <a:off x="1623483" y="1592263"/>
            <a:ext cx="8961967" cy="4276725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smtClean="0"/>
              <a:t>Klicka på ikonen för att lägga till ett diagram</a:t>
            </a:r>
            <a:endParaRPr lang="sv-SE" noProof="0" dirty="0"/>
          </a:p>
        </p:txBody>
      </p:sp>
      <p:pic>
        <p:nvPicPr>
          <p:cNvPr id="5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8059" y="6141809"/>
            <a:ext cx="1869280" cy="39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6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623485" y="714375"/>
            <a:ext cx="896196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623485" y="1600200"/>
            <a:ext cx="8961967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FC2729-44AB-234C-BE05-4E1A0EF4B43B}" type="datetimeFigureOut">
              <a:rPr lang="sv-SE"/>
              <a:pPr>
                <a:defRPr/>
              </a:pPr>
              <a:t>2020-05-29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4AE52B-AFC3-9E44-9566-39367944A62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20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i="0" kern="1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E1C1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E1C1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E1C1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E1C1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E1C1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E1C1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E1C1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E1C1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buFont typeface="Arial" charset="0"/>
        <a:defRPr kern="1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etchfab.com/3d-models/glimmingehus-borg-och-vallgrav-9ddade00c50a45a1afff2833e39ce15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hyperlink" Target="ccccccc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esdoc.unesco.org/ark:/48223/pf0000370936?posInSet=1&amp;queryId=3a6fab11-ee11-42f6-9fd6-e41b399c266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bnQUwxoSNg" TargetMode="External"/><Relationship Id="rId4" Type="http://schemas.openxmlformats.org/officeDocument/2006/relationships/hyperlink" Target="https://www.globalamalen.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a.se/aktuellt/aktuella-fragor/regeringsuppdrag/uppdraget-att-kartlagga-kulturarvsarbetets-betydelse-for-skolvasendet-samt-att-framja-samverkan-mellan-skolvasendet-och-kulturarvsinstitutionern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-59725" y="1264707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4800" b="1" dirty="0" err="1" smtClean="0">
                <a:solidFill>
                  <a:srgbClr val="FFFFFF"/>
                </a:solidFill>
                <a:latin typeface="Arial"/>
                <a:cs typeface="Arial"/>
              </a:rPr>
              <a:t>Skolwebbinarium</a:t>
            </a:r>
            <a:r>
              <a:rPr lang="sv-SE" sz="4800" b="1" dirty="0" smtClean="0">
                <a:solidFill>
                  <a:srgbClr val="FFFFFF"/>
                </a:solidFill>
                <a:latin typeface="Arial"/>
                <a:cs typeface="Arial"/>
              </a:rPr>
              <a:t> #11 -  Användbart</a:t>
            </a:r>
            <a:endParaRPr lang="sv-SE" sz="48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sv-SE" sz="44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sv-SE" sz="4400" b="1" i="0" kern="12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sv-SE" sz="2800" b="1" dirty="0" smtClean="0">
                <a:solidFill>
                  <a:srgbClr val="FFFFFF"/>
                </a:solidFill>
                <a:latin typeface="Arial"/>
                <a:cs typeface="Arial"/>
              </a:rPr>
              <a:t>Lars Lundqvist, </a:t>
            </a:r>
            <a:r>
              <a:rPr lang="sv-SE" sz="2800" b="1" dirty="0" smtClean="0">
                <a:solidFill>
                  <a:srgbClr val="FFFFFF"/>
                </a:solidFill>
                <a:latin typeface="Arial"/>
                <a:cs typeface="Arial"/>
              </a:rPr>
              <a:t>RAÄ</a:t>
            </a:r>
          </a:p>
          <a:p>
            <a:pPr algn="ctr"/>
            <a:r>
              <a:rPr lang="sv-SE" sz="2800" b="1" dirty="0" smtClean="0">
                <a:solidFill>
                  <a:srgbClr val="FFFFFF"/>
                </a:solidFill>
                <a:latin typeface="Arial"/>
                <a:cs typeface="Arial"/>
              </a:rPr>
              <a:t>Kristina </a:t>
            </a:r>
            <a:r>
              <a:rPr lang="sv-SE" sz="2800" b="1" dirty="0" smtClean="0">
                <a:solidFill>
                  <a:srgbClr val="FFFFFF"/>
                </a:solidFill>
                <a:latin typeface="Arial"/>
                <a:cs typeface="Arial"/>
              </a:rPr>
              <a:t>Alexanderson, Internetstiftelsen</a:t>
            </a:r>
          </a:p>
          <a:p>
            <a:pPr algn="ctr"/>
            <a:endParaRPr lang="sv-SE" sz="1600" b="1" i="0" kern="12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sv-SE" sz="1600" b="1" i="0" kern="12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sv-SE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sv-SE" sz="1600" b="1" i="0" kern="12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sv-SE" sz="1600" b="1" i="0" kern="1200" dirty="0" smtClean="0">
                <a:solidFill>
                  <a:srgbClr val="FFFFFF"/>
                </a:solidFill>
                <a:latin typeface="Arial"/>
                <a:cs typeface="Arial"/>
              </a:rPr>
              <a:t>2020-05-29 9.00 – 9.45</a:t>
            </a:r>
            <a:endParaRPr lang="sv-SE" sz="1400" b="1" i="0" kern="1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768" y="6505855"/>
            <a:ext cx="757650" cy="2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09601" y="1913437"/>
            <a:ext cx="11212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4400" b="1" dirty="0" smtClean="0">
                <a:solidFill>
                  <a:srgbClr val="FFFFFF"/>
                </a:solidFill>
                <a:latin typeface="Arial"/>
                <a:cs typeface="Arial"/>
              </a:rPr>
              <a:t>Tips på hur </a:t>
            </a:r>
            <a:r>
              <a:rPr lang="sv-SE" sz="4400" b="1" dirty="0" smtClean="0">
                <a:solidFill>
                  <a:srgbClr val="FFFFFF"/>
                </a:solidFill>
                <a:latin typeface="Arial"/>
                <a:cs typeface="Arial"/>
              </a:rPr>
              <a:t>man försvårar användning och vidareutnyttjande av DLR</a:t>
            </a:r>
          </a:p>
          <a:p>
            <a:pPr algn="ctr"/>
            <a:endParaRPr lang="sv-SE" sz="2400" b="1" i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sv-SE" sz="2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sv-SE" sz="2400" b="1" i="0" dirty="0" smtClean="0">
                <a:solidFill>
                  <a:srgbClr val="FFFFFF"/>
                </a:solidFill>
                <a:latin typeface="Arial"/>
                <a:cs typeface="Arial"/>
              </a:rPr>
              <a:t>(ur digital synvinkel)</a:t>
            </a:r>
            <a:endParaRPr lang="sv-SE" sz="24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7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5642" y="540847"/>
            <a:ext cx="1164725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4800" b="1" dirty="0" smtClean="0">
                <a:solidFill>
                  <a:srgbClr val="FFFFFF"/>
                </a:solidFill>
                <a:latin typeface="Arial"/>
                <a:cs typeface="Arial"/>
              </a:rPr>
              <a:t>Skapa osäkerhet</a:t>
            </a:r>
            <a:r>
              <a:rPr lang="sv-SE" sz="4800" b="1" dirty="0" smtClean="0">
                <a:solidFill>
                  <a:srgbClr val="FFFFFF"/>
                </a:solidFill>
                <a:latin typeface="Arial"/>
                <a:cs typeface="Arial"/>
              </a:rPr>
              <a:t>!     </a:t>
            </a:r>
            <a:r>
              <a:rPr lang="sv-SE" sz="4800" b="1" i="0" dirty="0" smtClean="0">
                <a:solidFill>
                  <a:srgbClr val="FFFFFF"/>
                </a:solidFill>
                <a:latin typeface="Arial"/>
                <a:cs typeface="Arial"/>
              </a:rPr>
              <a:t>Omöjliggör</a:t>
            </a:r>
            <a:r>
              <a:rPr lang="sv-SE" sz="4800" b="1" i="0" dirty="0" smtClean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lang="sv-SE" sz="28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30" y="2868096"/>
            <a:ext cx="2082417" cy="208241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19" y="2728455"/>
            <a:ext cx="2386398" cy="236134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796324" y="2329214"/>
            <a:ext cx="86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9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?</a:t>
            </a:r>
            <a:endParaRPr lang="sv-SE" sz="287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8227580" y="2749188"/>
            <a:ext cx="246894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0" b="1" dirty="0" smtClean="0">
                <a:solidFill>
                  <a:schemeClr val="bg1"/>
                </a:solidFill>
              </a:rPr>
              <a:t>NC</a:t>
            </a:r>
            <a:endParaRPr lang="sv-SE" sz="15000" b="1" dirty="0">
              <a:solidFill>
                <a:schemeClr val="bg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770688" y="6245191"/>
            <a:ext cx="109520" cy="5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94" y="5878046"/>
            <a:ext cx="1562227" cy="54678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79" y="5878046"/>
            <a:ext cx="1296154" cy="625873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90" y="5830111"/>
            <a:ext cx="1544067" cy="5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08919" y="248799"/>
            <a:ext cx="110036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5400" b="1" dirty="0" smtClean="0">
                <a:solidFill>
                  <a:srgbClr val="FFFFFF"/>
                </a:solidFill>
                <a:latin typeface="Arial"/>
                <a:cs typeface="Arial"/>
              </a:rPr>
              <a:t>Lägsta godtagbara kvalitet!</a:t>
            </a:r>
            <a:endParaRPr lang="sv-SE" sz="32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5" y="2563423"/>
            <a:ext cx="4021834" cy="2875611"/>
          </a:xfrm>
          <a:prstGeom prst="rect">
            <a:avLst/>
          </a:prstGeom>
        </p:spPr>
      </p:pic>
      <p:pic>
        <p:nvPicPr>
          <p:cNvPr id="1026" name="Picture 2" descr="https://lh4.googleusercontent.com/X_NLR1YXSi1wFnFtiblbmxX2NnZSKMc8Vi2oNA_Jd0OSJJolvnl4EsB5izz2Kv5luMjm4HZEykHQdFCXXgAsYAu3EDZPRPNfndWcPDkZtSVlxqiQR_TFpiO8Xv2QSfw7a0MaU-W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64" y="2767740"/>
            <a:ext cx="57340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9349946" y="5234715"/>
            <a:ext cx="22592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 smtClean="0">
                <a:solidFill>
                  <a:schemeClr val="bg1"/>
                </a:solidFill>
                <a:latin typeface="Arial" panose="020B0604020202020204" pitchFamily="34" charset="0"/>
              </a:rPr>
              <a:t>SMK, Köpenhamn 5200x3700 </a:t>
            </a:r>
            <a:r>
              <a:rPr lang="sv-SE" sz="105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px</a:t>
            </a:r>
            <a:endParaRPr lang="sv-SE" sz="1050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931268" y="2380034"/>
            <a:ext cx="2243847" cy="38521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8600989" y="2208179"/>
            <a:ext cx="3091658" cy="38521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8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-132954" y="438460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6000" b="1" i="0" dirty="0" smtClean="0">
                <a:solidFill>
                  <a:srgbClr val="FFFFFF"/>
                </a:solidFill>
                <a:latin typeface="Arial"/>
                <a:cs typeface="Arial"/>
              </a:rPr>
              <a:t>Låsa in i </a:t>
            </a:r>
            <a:r>
              <a:rPr lang="sv-SE" sz="6000" b="1" i="0" dirty="0" err="1" smtClean="0">
                <a:solidFill>
                  <a:srgbClr val="FFFFFF"/>
                </a:solidFill>
                <a:latin typeface="Arial"/>
                <a:cs typeface="Arial"/>
              </a:rPr>
              <a:t>pdf</a:t>
            </a:r>
            <a:r>
              <a:rPr lang="sv-SE" sz="6000" b="1" i="0" dirty="0" smtClean="0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lang="sv-SE" sz="60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69" y="2327471"/>
            <a:ext cx="3717189" cy="371718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372361" y="5404358"/>
            <a:ext cx="54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text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050188" y="3068246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3D-modell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849124" y="4907542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handledning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112113" y="5219692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bild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646038" y="3481815"/>
            <a:ext cx="71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tabell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14" y="2372497"/>
            <a:ext cx="3862480" cy="2999457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346088" y="773961"/>
            <a:ext cx="966378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5400" b="1" dirty="0" smtClean="0">
                <a:solidFill>
                  <a:srgbClr val="FFFFFF"/>
                </a:solidFill>
                <a:latin typeface="Arial"/>
                <a:cs typeface="Arial"/>
              </a:rPr>
              <a:t>Satsa på speciallösningar!</a:t>
            </a:r>
            <a:endParaRPr lang="sv-SE" sz="32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946789" y="3490658"/>
            <a:ext cx="6166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err="1" smtClean="0">
                <a:solidFill>
                  <a:schemeClr val="bg1"/>
                </a:solidFill>
              </a:rPr>
              <a:t>konstigtfilformat.wtf</a:t>
            </a:r>
            <a:endParaRPr lang="sv-SE" sz="5400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0495776" y="5128556"/>
            <a:ext cx="113685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500" dirty="0">
                <a:solidFill>
                  <a:schemeClr val="bg1"/>
                </a:solidFill>
              </a:rPr>
              <a:t>https://unsplash.com/@stella_jacob</a:t>
            </a:r>
          </a:p>
        </p:txBody>
      </p:sp>
    </p:spTree>
    <p:extLst>
      <p:ext uri="{BB962C8B-B14F-4D97-AF65-F5344CB8AC3E}">
        <p14:creationId xmlns:p14="http://schemas.microsoft.com/office/powerpoint/2010/main" val="11270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914952" y="2863594"/>
            <a:ext cx="691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4000" b="1" dirty="0" smtClean="0">
                <a:solidFill>
                  <a:srgbClr val="FFFFFF"/>
                </a:solidFill>
                <a:latin typeface="Arial"/>
                <a:cs typeface="Arial"/>
              </a:rPr>
              <a:t>Hur kan man göra istället?</a:t>
            </a:r>
            <a:endParaRPr lang="sv-SE" sz="20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33692" y="431308"/>
            <a:ext cx="928931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7200" b="1" dirty="0" smtClean="0">
                <a:solidFill>
                  <a:srgbClr val="FFFFFF"/>
                </a:solidFill>
                <a:latin typeface="Arial"/>
                <a:cs typeface="Arial"/>
              </a:rPr>
              <a:t>Skapa trygghet!</a:t>
            </a:r>
            <a:endParaRPr lang="sv-SE" sz="44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236573" y="2154364"/>
            <a:ext cx="72491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>
                <a:solidFill>
                  <a:schemeClr val="bg1"/>
                </a:solidFill>
              </a:rPr>
              <a:t>Explicit (öppen) licensiering!</a:t>
            </a:r>
          </a:p>
          <a:p>
            <a:endParaRPr lang="sv-SE" sz="4800" dirty="0" smtClean="0">
              <a:solidFill>
                <a:schemeClr val="bg1"/>
              </a:solidFill>
            </a:endParaRPr>
          </a:p>
          <a:p>
            <a:r>
              <a:rPr lang="sv-SE" sz="4800" dirty="0" smtClean="0">
                <a:solidFill>
                  <a:schemeClr val="bg1"/>
                </a:solidFill>
              </a:rPr>
              <a:t>Märk alla komponenter!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929" y="5612976"/>
            <a:ext cx="1118287" cy="39347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04" y="5583110"/>
            <a:ext cx="1285939" cy="45320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50" y="5583111"/>
            <a:ext cx="1286257" cy="45320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87" y="5585579"/>
            <a:ext cx="1305057" cy="4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08919" y="248799"/>
            <a:ext cx="110036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5400" b="1" dirty="0" smtClean="0">
                <a:solidFill>
                  <a:srgbClr val="FFFFFF"/>
                </a:solidFill>
                <a:latin typeface="Arial"/>
                <a:cs typeface="Arial"/>
              </a:rPr>
              <a:t>Högsta rimliga/möjliga kvalitet!</a:t>
            </a:r>
            <a:endParaRPr lang="sv-SE" sz="32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52" y="1612557"/>
            <a:ext cx="6518262" cy="46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/>
        </p:nvSpPr>
        <p:spPr>
          <a:xfrm>
            <a:off x="518809" y="978809"/>
            <a:ext cx="7120646" cy="5738808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638148" y="213369"/>
            <a:ext cx="1013574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4000" b="1" i="0" dirty="0" smtClean="0">
                <a:solidFill>
                  <a:srgbClr val="FFFFFF"/>
                </a:solidFill>
                <a:latin typeface="Arial"/>
                <a:cs typeface="Arial"/>
              </a:rPr>
              <a:t>Fristående komponenter!</a:t>
            </a:r>
            <a:endParaRPr lang="sv-SE" sz="40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843" y="3124758"/>
            <a:ext cx="1688058" cy="168805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963828" y="1897428"/>
            <a:ext cx="127650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texten.txt</a:t>
            </a:r>
          </a:p>
          <a:p>
            <a:r>
              <a:rPr lang="sv-SE" sz="600" dirty="0" err="1"/>
              <a:t>Lorem</a:t>
            </a:r>
            <a:r>
              <a:rPr lang="sv-SE" sz="600" dirty="0"/>
              <a:t> </a:t>
            </a:r>
            <a:r>
              <a:rPr lang="sv-SE" sz="600" dirty="0" err="1"/>
              <a:t>ipsum</a:t>
            </a:r>
            <a:r>
              <a:rPr lang="sv-SE" sz="600" dirty="0"/>
              <a:t> </a:t>
            </a:r>
            <a:r>
              <a:rPr lang="sv-SE" sz="600" dirty="0" err="1"/>
              <a:t>dolor</a:t>
            </a:r>
            <a:r>
              <a:rPr lang="sv-SE" sz="600" dirty="0"/>
              <a:t> </a:t>
            </a:r>
            <a:r>
              <a:rPr lang="sv-SE" sz="600" dirty="0" err="1"/>
              <a:t>sit</a:t>
            </a:r>
            <a:r>
              <a:rPr lang="sv-SE" sz="600" dirty="0"/>
              <a:t> </a:t>
            </a:r>
            <a:r>
              <a:rPr lang="sv-SE" sz="600" dirty="0" err="1"/>
              <a:t>amet</a:t>
            </a:r>
            <a:r>
              <a:rPr lang="sv-SE" sz="600" dirty="0"/>
              <a:t>, </a:t>
            </a:r>
            <a:r>
              <a:rPr lang="sv-SE" sz="600" dirty="0" err="1"/>
              <a:t>consectetur</a:t>
            </a:r>
            <a:r>
              <a:rPr lang="sv-SE" sz="600" dirty="0"/>
              <a:t> </a:t>
            </a:r>
            <a:r>
              <a:rPr lang="sv-SE" sz="600" dirty="0" err="1"/>
              <a:t>adipiscing</a:t>
            </a:r>
            <a:r>
              <a:rPr lang="sv-SE" sz="600" dirty="0"/>
              <a:t> elit, sed do </a:t>
            </a:r>
            <a:r>
              <a:rPr lang="sv-SE" sz="600" dirty="0" err="1"/>
              <a:t>eiusmod</a:t>
            </a:r>
            <a:r>
              <a:rPr lang="sv-SE" sz="600" dirty="0"/>
              <a:t> </a:t>
            </a:r>
            <a:r>
              <a:rPr lang="sv-SE" sz="600" dirty="0" err="1"/>
              <a:t>tempor</a:t>
            </a:r>
            <a:r>
              <a:rPr lang="sv-SE" sz="600" dirty="0"/>
              <a:t> </a:t>
            </a:r>
            <a:r>
              <a:rPr lang="sv-SE" sz="600" dirty="0" err="1"/>
              <a:t>incididunt</a:t>
            </a:r>
            <a:r>
              <a:rPr lang="sv-SE" sz="600" dirty="0"/>
              <a:t> ut </a:t>
            </a:r>
            <a:r>
              <a:rPr lang="sv-SE" sz="600" dirty="0" err="1"/>
              <a:t>labore</a:t>
            </a:r>
            <a:r>
              <a:rPr lang="sv-SE" sz="600" dirty="0"/>
              <a:t> et </a:t>
            </a:r>
            <a:r>
              <a:rPr lang="sv-SE" sz="600" dirty="0" err="1"/>
              <a:t>dolore</a:t>
            </a:r>
            <a:r>
              <a:rPr lang="sv-SE" sz="600" dirty="0"/>
              <a:t> </a:t>
            </a:r>
            <a:r>
              <a:rPr lang="sv-SE" sz="600" dirty="0" err="1"/>
              <a:t>magna</a:t>
            </a:r>
            <a:r>
              <a:rPr lang="sv-SE" sz="600" dirty="0"/>
              <a:t> </a:t>
            </a:r>
            <a:r>
              <a:rPr lang="sv-SE" sz="600" dirty="0" err="1"/>
              <a:t>aliqua</a:t>
            </a:r>
            <a:r>
              <a:rPr lang="sv-SE" sz="600" dirty="0"/>
              <a:t>. Ut </a:t>
            </a:r>
            <a:r>
              <a:rPr lang="sv-SE" sz="600" dirty="0" err="1"/>
              <a:t>enim</a:t>
            </a:r>
            <a:r>
              <a:rPr lang="sv-SE" sz="600" dirty="0"/>
              <a:t> ad </a:t>
            </a:r>
            <a:r>
              <a:rPr lang="sv-SE" sz="600" dirty="0" err="1"/>
              <a:t>minim</a:t>
            </a:r>
            <a:r>
              <a:rPr lang="sv-SE" sz="600" dirty="0"/>
              <a:t> </a:t>
            </a:r>
            <a:r>
              <a:rPr lang="sv-SE" sz="600" dirty="0" err="1"/>
              <a:t>veniam</a:t>
            </a:r>
            <a:r>
              <a:rPr lang="sv-SE" sz="600" dirty="0"/>
              <a:t>, </a:t>
            </a:r>
            <a:r>
              <a:rPr lang="sv-SE" sz="600" dirty="0" err="1"/>
              <a:t>quis</a:t>
            </a:r>
            <a:r>
              <a:rPr lang="sv-SE" sz="600" dirty="0"/>
              <a:t> </a:t>
            </a:r>
            <a:r>
              <a:rPr lang="sv-SE" sz="600" dirty="0" err="1"/>
              <a:t>nostrud</a:t>
            </a:r>
            <a:r>
              <a:rPr lang="sv-SE" sz="600" dirty="0"/>
              <a:t> </a:t>
            </a:r>
            <a:r>
              <a:rPr lang="sv-SE" sz="600" dirty="0" err="1"/>
              <a:t>exercitation</a:t>
            </a:r>
            <a:r>
              <a:rPr lang="sv-SE" sz="600" dirty="0"/>
              <a:t> </a:t>
            </a:r>
            <a:r>
              <a:rPr lang="sv-SE" sz="600" dirty="0" err="1"/>
              <a:t>ullamco</a:t>
            </a:r>
            <a:r>
              <a:rPr lang="sv-SE" sz="600" dirty="0"/>
              <a:t> </a:t>
            </a:r>
            <a:r>
              <a:rPr lang="sv-SE" sz="600" dirty="0" err="1"/>
              <a:t>laboris</a:t>
            </a:r>
            <a:r>
              <a:rPr lang="sv-SE" sz="600" dirty="0"/>
              <a:t> </a:t>
            </a:r>
            <a:r>
              <a:rPr lang="sv-SE" sz="600" dirty="0" err="1"/>
              <a:t>nisi</a:t>
            </a:r>
            <a:r>
              <a:rPr lang="sv-SE" sz="600" dirty="0"/>
              <a:t> ut </a:t>
            </a:r>
            <a:r>
              <a:rPr lang="sv-SE" sz="600" dirty="0" err="1"/>
              <a:t>aliquip</a:t>
            </a:r>
            <a:r>
              <a:rPr lang="sv-SE" sz="600" dirty="0"/>
              <a:t> ex </a:t>
            </a:r>
            <a:r>
              <a:rPr lang="sv-SE" sz="600" dirty="0" err="1"/>
              <a:t>ea</a:t>
            </a:r>
            <a:r>
              <a:rPr lang="sv-SE" sz="600" dirty="0"/>
              <a:t> </a:t>
            </a:r>
            <a:r>
              <a:rPr lang="sv-SE" sz="600" dirty="0" err="1"/>
              <a:t>commodo</a:t>
            </a:r>
            <a:r>
              <a:rPr lang="sv-SE" sz="600" dirty="0"/>
              <a:t> </a:t>
            </a:r>
            <a:r>
              <a:rPr lang="sv-SE" sz="600" dirty="0" err="1"/>
              <a:t>consequat</a:t>
            </a:r>
            <a:r>
              <a:rPr lang="sv-SE" sz="600" dirty="0"/>
              <a:t>. </a:t>
            </a:r>
            <a:r>
              <a:rPr lang="sv-SE" sz="600" dirty="0" err="1"/>
              <a:t>Duis</a:t>
            </a:r>
            <a:r>
              <a:rPr lang="sv-SE" sz="600" dirty="0"/>
              <a:t> </a:t>
            </a:r>
            <a:r>
              <a:rPr lang="sv-SE" sz="600" dirty="0" err="1"/>
              <a:t>aute</a:t>
            </a:r>
            <a:r>
              <a:rPr lang="sv-SE" sz="600" dirty="0"/>
              <a:t> </a:t>
            </a:r>
            <a:r>
              <a:rPr lang="sv-SE" sz="600" dirty="0" err="1"/>
              <a:t>irure</a:t>
            </a:r>
            <a:r>
              <a:rPr lang="sv-SE" sz="600" dirty="0"/>
              <a:t> </a:t>
            </a:r>
            <a:r>
              <a:rPr lang="sv-SE" sz="600" dirty="0" err="1"/>
              <a:t>dolor</a:t>
            </a:r>
            <a:r>
              <a:rPr lang="sv-SE" sz="600" dirty="0"/>
              <a:t> in </a:t>
            </a:r>
            <a:r>
              <a:rPr lang="sv-SE" sz="600" dirty="0" err="1"/>
              <a:t>reprehenderit</a:t>
            </a:r>
            <a:r>
              <a:rPr lang="sv-SE" sz="600" dirty="0"/>
              <a:t> in </a:t>
            </a:r>
            <a:r>
              <a:rPr lang="sv-SE" sz="600" dirty="0" err="1"/>
              <a:t>voluptate</a:t>
            </a:r>
            <a:r>
              <a:rPr lang="sv-SE" sz="600" dirty="0"/>
              <a:t> </a:t>
            </a:r>
            <a:r>
              <a:rPr lang="sv-SE" sz="600" dirty="0" err="1"/>
              <a:t>velit</a:t>
            </a:r>
            <a:r>
              <a:rPr lang="sv-SE" sz="600" dirty="0"/>
              <a:t> esse </a:t>
            </a:r>
            <a:r>
              <a:rPr lang="sv-SE" sz="600" dirty="0" err="1"/>
              <a:t>cillum</a:t>
            </a:r>
            <a:r>
              <a:rPr lang="sv-SE" sz="600" dirty="0"/>
              <a:t> </a:t>
            </a:r>
            <a:r>
              <a:rPr lang="sv-SE" sz="600" dirty="0" err="1"/>
              <a:t>dolore</a:t>
            </a:r>
            <a:r>
              <a:rPr lang="sv-SE" sz="600" dirty="0"/>
              <a:t> eu </a:t>
            </a:r>
            <a:r>
              <a:rPr lang="sv-SE" sz="600" dirty="0" err="1"/>
              <a:t>fugiat</a:t>
            </a:r>
            <a:r>
              <a:rPr lang="sv-SE" sz="600" dirty="0"/>
              <a:t> </a:t>
            </a:r>
            <a:r>
              <a:rPr lang="sv-SE" sz="600" dirty="0" err="1"/>
              <a:t>nulla</a:t>
            </a:r>
            <a:r>
              <a:rPr lang="sv-SE" sz="600" dirty="0"/>
              <a:t> pariatur. </a:t>
            </a:r>
            <a:r>
              <a:rPr lang="sv-SE" sz="600" dirty="0" err="1"/>
              <a:t>Excepteur</a:t>
            </a:r>
            <a:r>
              <a:rPr lang="sv-SE" sz="600" dirty="0"/>
              <a:t> sint </a:t>
            </a:r>
            <a:r>
              <a:rPr lang="sv-SE" sz="600" dirty="0" err="1"/>
              <a:t>occaecat</a:t>
            </a:r>
            <a:r>
              <a:rPr lang="sv-SE" sz="600" dirty="0"/>
              <a:t> </a:t>
            </a:r>
            <a:r>
              <a:rPr lang="sv-SE" sz="600" dirty="0" err="1"/>
              <a:t>cupidatat</a:t>
            </a:r>
            <a:r>
              <a:rPr lang="sv-SE" sz="600" dirty="0"/>
              <a:t> non </a:t>
            </a:r>
            <a:r>
              <a:rPr lang="sv-SE" sz="600" dirty="0" err="1"/>
              <a:t>proident</a:t>
            </a:r>
            <a:r>
              <a:rPr lang="sv-SE" sz="600" dirty="0"/>
              <a:t>, sunt in culpa </a:t>
            </a:r>
            <a:r>
              <a:rPr lang="sv-SE" sz="600" dirty="0" err="1"/>
              <a:t>qui</a:t>
            </a:r>
            <a:r>
              <a:rPr lang="sv-SE" sz="600" dirty="0"/>
              <a:t> </a:t>
            </a:r>
            <a:r>
              <a:rPr lang="sv-SE" sz="600" dirty="0" err="1"/>
              <a:t>officia</a:t>
            </a:r>
            <a:r>
              <a:rPr lang="sv-SE" sz="600" dirty="0"/>
              <a:t> </a:t>
            </a:r>
            <a:r>
              <a:rPr lang="sv-SE" sz="600" dirty="0" err="1"/>
              <a:t>deserunt</a:t>
            </a:r>
            <a:r>
              <a:rPr lang="sv-SE" sz="600" dirty="0"/>
              <a:t> </a:t>
            </a:r>
            <a:r>
              <a:rPr lang="sv-SE" sz="600" dirty="0" err="1"/>
              <a:t>mollit</a:t>
            </a:r>
            <a:r>
              <a:rPr lang="sv-SE" sz="600" dirty="0"/>
              <a:t> </a:t>
            </a:r>
            <a:r>
              <a:rPr lang="sv-SE" sz="600" dirty="0" err="1"/>
              <a:t>anim</a:t>
            </a:r>
            <a:r>
              <a:rPr lang="sv-SE" sz="600" dirty="0"/>
              <a:t> id est </a:t>
            </a:r>
            <a:r>
              <a:rPr lang="sv-SE" sz="600" dirty="0" err="1"/>
              <a:t>laborum</a:t>
            </a:r>
            <a:r>
              <a:rPr lang="sv-SE" sz="600" dirty="0"/>
              <a:t>.</a:t>
            </a:r>
            <a:endParaRPr lang="sv-SE" sz="600" dirty="0" smtClean="0"/>
          </a:p>
          <a:p>
            <a:endParaRPr lang="sv-SE" dirty="0"/>
          </a:p>
          <a:p>
            <a:r>
              <a:rPr lang="sv-SE" sz="900" dirty="0" smtClean="0"/>
              <a:t>Upphovsperson: Siv Svensson cc-by</a:t>
            </a:r>
            <a:endParaRPr lang="sv-SE" sz="900" dirty="0"/>
          </a:p>
        </p:txBody>
      </p:sp>
      <p:sp>
        <p:nvSpPr>
          <p:cNvPr id="5" name="textruta 4"/>
          <p:cNvSpPr txBox="1"/>
          <p:nvPr/>
        </p:nvSpPr>
        <p:spPr>
          <a:xfrm>
            <a:off x="1167716" y="4474423"/>
            <a:ext cx="1229496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/>
              <a:t>b</a:t>
            </a:r>
            <a:r>
              <a:rPr lang="sv-SE" dirty="0" smtClean="0"/>
              <a:t>ilden.png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sz="900" dirty="0" smtClean="0"/>
              <a:t>”Stella” 1880. Foto: Carl Curman, PDM</a:t>
            </a:r>
            <a:endParaRPr lang="sv-SE" sz="9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7" y="4902109"/>
            <a:ext cx="855504" cy="117595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606340" y="1554122"/>
            <a:ext cx="1276509" cy="1708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filmen.mp4</a:t>
            </a:r>
          </a:p>
          <a:p>
            <a:endParaRPr lang="sv-SE" sz="600" dirty="0"/>
          </a:p>
          <a:p>
            <a:endParaRPr lang="sv-SE" sz="600" dirty="0" smtClean="0"/>
          </a:p>
          <a:p>
            <a:endParaRPr lang="sv-SE" sz="600" dirty="0"/>
          </a:p>
          <a:p>
            <a:endParaRPr lang="sv-SE" sz="600" dirty="0" smtClean="0"/>
          </a:p>
          <a:p>
            <a:endParaRPr lang="sv-SE" sz="600" dirty="0" smtClean="0"/>
          </a:p>
          <a:p>
            <a:endParaRPr lang="sv-SE" sz="600" dirty="0"/>
          </a:p>
          <a:p>
            <a:endParaRPr lang="sv-SE" sz="600" dirty="0" smtClean="0"/>
          </a:p>
          <a:p>
            <a:endParaRPr lang="sv-SE" dirty="0"/>
          </a:p>
          <a:p>
            <a:r>
              <a:rPr lang="sv-SE" sz="900" dirty="0" smtClean="0"/>
              <a:t>Bad i </a:t>
            </a:r>
            <a:r>
              <a:rPr lang="sv-SE" sz="900" dirty="0" err="1" smtClean="0"/>
              <a:t>roxenl</a:t>
            </a:r>
            <a:r>
              <a:rPr lang="sv-SE" sz="900" dirty="0" smtClean="0"/>
              <a:t> 1956. Video: Lennart Lundqvist cc-by</a:t>
            </a:r>
            <a:endParaRPr lang="sv-SE" sz="9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917" y="1993083"/>
            <a:ext cx="1073295" cy="608828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2490310" y="3420922"/>
            <a:ext cx="1389957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3dmodel.3d</a:t>
            </a:r>
          </a:p>
          <a:p>
            <a:endParaRPr lang="sv-SE" sz="600" dirty="0"/>
          </a:p>
          <a:p>
            <a:endParaRPr lang="sv-SE" sz="600" dirty="0" smtClean="0"/>
          </a:p>
          <a:p>
            <a:endParaRPr lang="sv-SE" sz="600" dirty="0"/>
          </a:p>
          <a:p>
            <a:endParaRPr lang="sv-SE" sz="600" dirty="0" smtClean="0"/>
          </a:p>
          <a:p>
            <a:endParaRPr lang="sv-SE" sz="600" dirty="0" smtClean="0"/>
          </a:p>
          <a:p>
            <a:endParaRPr lang="sv-SE" sz="600" dirty="0"/>
          </a:p>
          <a:p>
            <a:endParaRPr lang="sv-SE" sz="600" dirty="0" smtClean="0"/>
          </a:p>
          <a:p>
            <a:endParaRPr lang="sv-SE" dirty="0"/>
          </a:p>
          <a:p>
            <a:r>
              <a:rPr lang="sv-SE" sz="900" dirty="0" smtClean="0">
                <a:hlinkClick r:id="rId6"/>
              </a:rPr>
              <a:t>Glimmingehus</a:t>
            </a:r>
            <a:r>
              <a:rPr lang="sv-SE" sz="900" dirty="0" smtClean="0"/>
              <a:t>. Upphov: segerbergmedia cc-by</a:t>
            </a:r>
            <a:endParaRPr lang="sv-SE" sz="900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0968" y="3855171"/>
            <a:ext cx="1161056" cy="6469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textruta 11"/>
          <p:cNvSpPr txBox="1"/>
          <p:nvPr/>
        </p:nvSpPr>
        <p:spPr>
          <a:xfrm>
            <a:off x="8247930" y="2811907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800" b="1" dirty="0" smtClean="0">
                <a:solidFill>
                  <a:schemeClr val="bg1"/>
                </a:solidFill>
              </a:rPr>
              <a:t>+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4177104" y="1639180"/>
            <a:ext cx="1612325" cy="2215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dirty="0" smtClean="0"/>
              <a:t>Lärarhand-ledning.txt</a:t>
            </a:r>
          </a:p>
          <a:p>
            <a:r>
              <a:rPr lang="sv-SE" sz="600" dirty="0" err="1"/>
              <a:t>Lorem</a:t>
            </a:r>
            <a:r>
              <a:rPr lang="sv-SE" sz="600" dirty="0"/>
              <a:t> </a:t>
            </a:r>
            <a:r>
              <a:rPr lang="sv-SE" sz="600" dirty="0" err="1"/>
              <a:t>ipsum</a:t>
            </a:r>
            <a:r>
              <a:rPr lang="sv-SE" sz="600" dirty="0"/>
              <a:t> </a:t>
            </a:r>
            <a:r>
              <a:rPr lang="sv-SE" sz="600" dirty="0" err="1"/>
              <a:t>dolor</a:t>
            </a:r>
            <a:r>
              <a:rPr lang="sv-SE" sz="600" dirty="0"/>
              <a:t> </a:t>
            </a:r>
            <a:r>
              <a:rPr lang="sv-SE" sz="600" dirty="0" err="1"/>
              <a:t>sit</a:t>
            </a:r>
            <a:r>
              <a:rPr lang="sv-SE" sz="600" dirty="0"/>
              <a:t> </a:t>
            </a:r>
            <a:r>
              <a:rPr lang="sv-SE" sz="600" dirty="0" err="1"/>
              <a:t>amet</a:t>
            </a:r>
            <a:r>
              <a:rPr lang="sv-SE" sz="600" dirty="0"/>
              <a:t>, </a:t>
            </a:r>
            <a:r>
              <a:rPr lang="sv-SE" sz="600" dirty="0" err="1"/>
              <a:t>consectetur</a:t>
            </a:r>
            <a:r>
              <a:rPr lang="sv-SE" sz="600" dirty="0"/>
              <a:t> </a:t>
            </a:r>
            <a:r>
              <a:rPr lang="sv-SE" sz="600" dirty="0" err="1"/>
              <a:t>adipiscing</a:t>
            </a:r>
            <a:r>
              <a:rPr lang="sv-SE" sz="600" dirty="0"/>
              <a:t> elit, sed do </a:t>
            </a:r>
            <a:r>
              <a:rPr lang="sv-SE" sz="600" dirty="0" err="1"/>
              <a:t>eiusmod</a:t>
            </a:r>
            <a:r>
              <a:rPr lang="sv-SE" sz="600" dirty="0"/>
              <a:t> </a:t>
            </a:r>
            <a:r>
              <a:rPr lang="sv-SE" sz="600" dirty="0" err="1"/>
              <a:t>tempor</a:t>
            </a:r>
            <a:r>
              <a:rPr lang="sv-SE" sz="600" dirty="0"/>
              <a:t> </a:t>
            </a:r>
            <a:r>
              <a:rPr lang="sv-SE" sz="600" dirty="0" err="1"/>
              <a:t>incididunt</a:t>
            </a:r>
            <a:r>
              <a:rPr lang="sv-SE" sz="600" dirty="0"/>
              <a:t> ut </a:t>
            </a:r>
            <a:r>
              <a:rPr lang="sv-SE" sz="600" dirty="0" err="1"/>
              <a:t>labore</a:t>
            </a:r>
            <a:r>
              <a:rPr lang="sv-SE" sz="600" dirty="0"/>
              <a:t> et </a:t>
            </a:r>
            <a:r>
              <a:rPr lang="sv-SE" sz="600" dirty="0" err="1"/>
              <a:t>dolore</a:t>
            </a:r>
            <a:r>
              <a:rPr lang="sv-SE" sz="600" dirty="0"/>
              <a:t> </a:t>
            </a:r>
            <a:r>
              <a:rPr lang="sv-SE" sz="600" dirty="0" err="1"/>
              <a:t>magna</a:t>
            </a:r>
            <a:r>
              <a:rPr lang="sv-SE" sz="600" dirty="0"/>
              <a:t> </a:t>
            </a:r>
            <a:r>
              <a:rPr lang="sv-SE" sz="600" dirty="0" err="1"/>
              <a:t>aliqua</a:t>
            </a:r>
            <a:r>
              <a:rPr lang="sv-SE" sz="600" dirty="0"/>
              <a:t>. Ut </a:t>
            </a:r>
            <a:r>
              <a:rPr lang="sv-SE" sz="600" dirty="0" err="1"/>
              <a:t>enim</a:t>
            </a:r>
            <a:r>
              <a:rPr lang="sv-SE" sz="600" dirty="0"/>
              <a:t> ad </a:t>
            </a:r>
            <a:r>
              <a:rPr lang="sv-SE" sz="600" dirty="0" err="1"/>
              <a:t>minim</a:t>
            </a:r>
            <a:r>
              <a:rPr lang="sv-SE" sz="600" dirty="0"/>
              <a:t> </a:t>
            </a:r>
            <a:r>
              <a:rPr lang="sv-SE" sz="600" dirty="0" err="1"/>
              <a:t>veniam</a:t>
            </a:r>
            <a:r>
              <a:rPr lang="sv-SE" sz="600" dirty="0"/>
              <a:t>, </a:t>
            </a:r>
            <a:r>
              <a:rPr lang="sv-SE" sz="600" dirty="0" err="1"/>
              <a:t>quis</a:t>
            </a:r>
            <a:r>
              <a:rPr lang="sv-SE" sz="600" dirty="0"/>
              <a:t> </a:t>
            </a:r>
            <a:r>
              <a:rPr lang="sv-SE" sz="600" dirty="0" err="1"/>
              <a:t>nostrud</a:t>
            </a:r>
            <a:r>
              <a:rPr lang="sv-SE" sz="600" dirty="0"/>
              <a:t> </a:t>
            </a:r>
            <a:r>
              <a:rPr lang="sv-SE" sz="600" dirty="0" err="1"/>
              <a:t>exercitation</a:t>
            </a:r>
            <a:r>
              <a:rPr lang="sv-SE" sz="600" dirty="0"/>
              <a:t> </a:t>
            </a:r>
            <a:r>
              <a:rPr lang="sv-SE" sz="600" dirty="0" err="1"/>
              <a:t>ullamco</a:t>
            </a:r>
            <a:r>
              <a:rPr lang="sv-SE" sz="600" dirty="0"/>
              <a:t> </a:t>
            </a:r>
            <a:r>
              <a:rPr lang="sv-SE" sz="600" dirty="0" err="1"/>
              <a:t>laboris</a:t>
            </a:r>
            <a:r>
              <a:rPr lang="sv-SE" sz="600" dirty="0"/>
              <a:t> </a:t>
            </a:r>
            <a:r>
              <a:rPr lang="sv-SE" sz="600" dirty="0" err="1"/>
              <a:t>nisi</a:t>
            </a:r>
            <a:r>
              <a:rPr lang="sv-SE" sz="600" dirty="0"/>
              <a:t> ut </a:t>
            </a:r>
            <a:r>
              <a:rPr lang="sv-SE" sz="600" dirty="0" err="1"/>
              <a:t>aliquip</a:t>
            </a:r>
            <a:r>
              <a:rPr lang="sv-SE" sz="600" dirty="0"/>
              <a:t> ex </a:t>
            </a:r>
            <a:r>
              <a:rPr lang="sv-SE" sz="600" dirty="0" err="1"/>
              <a:t>ea</a:t>
            </a:r>
            <a:r>
              <a:rPr lang="sv-SE" sz="600" dirty="0"/>
              <a:t> </a:t>
            </a:r>
            <a:r>
              <a:rPr lang="sv-SE" sz="600" dirty="0" err="1"/>
              <a:t>commodo</a:t>
            </a:r>
            <a:r>
              <a:rPr lang="sv-SE" sz="600" dirty="0"/>
              <a:t> </a:t>
            </a:r>
            <a:r>
              <a:rPr lang="sv-SE" sz="600" dirty="0" err="1"/>
              <a:t>consequat</a:t>
            </a:r>
            <a:r>
              <a:rPr lang="sv-SE" sz="600" dirty="0"/>
              <a:t>. </a:t>
            </a:r>
            <a:r>
              <a:rPr lang="sv-SE" sz="600" dirty="0" err="1"/>
              <a:t>Duis</a:t>
            </a:r>
            <a:r>
              <a:rPr lang="sv-SE" sz="600" dirty="0"/>
              <a:t> </a:t>
            </a:r>
            <a:r>
              <a:rPr lang="sv-SE" sz="600" dirty="0" err="1"/>
              <a:t>aute</a:t>
            </a:r>
            <a:r>
              <a:rPr lang="sv-SE" sz="600" dirty="0"/>
              <a:t> </a:t>
            </a:r>
            <a:r>
              <a:rPr lang="sv-SE" sz="600" dirty="0" err="1"/>
              <a:t>irure</a:t>
            </a:r>
            <a:r>
              <a:rPr lang="sv-SE" sz="600" dirty="0"/>
              <a:t> </a:t>
            </a:r>
            <a:r>
              <a:rPr lang="sv-SE" sz="600" dirty="0" err="1"/>
              <a:t>dolor</a:t>
            </a:r>
            <a:r>
              <a:rPr lang="sv-SE" sz="600" dirty="0"/>
              <a:t> in </a:t>
            </a:r>
            <a:r>
              <a:rPr lang="sv-SE" sz="600" dirty="0" err="1"/>
              <a:t>reprehenderit</a:t>
            </a:r>
            <a:r>
              <a:rPr lang="sv-SE" sz="600" dirty="0"/>
              <a:t> in </a:t>
            </a:r>
            <a:r>
              <a:rPr lang="sv-SE" sz="600" dirty="0" err="1"/>
              <a:t>voluptate</a:t>
            </a:r>
            <a:r>
              <a:rPr lang="sv-SE" sz="600" dirty="0"/>
              <a:t> </a:t>
            </a:r>
            <a:r>
              <a:rPr lang="sv-SE" sz="600" dirty="0" err="1"/>
              <a:t>velit</a:t>
            </a:r>
            <a:r>
              <a:rPr lang="sv-SE" sz="600" dirty="0"/>
              <a:t> esse </a:t>
            </a:r>
            <a:r>
              <a:rPr lang="sv-SE" sz="600" dirty="0" err="1"/>
              <a:t>cillum</a:t>
            </a:r>
            <a:r>
              <a:rPr lang="sv-SE" sz="600" dirty="0"/>
              <a:t> </a:t>
            </a:r>
            <a:r>
              <a:rPr lang="sv-SE" sz="600" dirty="0" err="1"/>
              <a:t>dolore</a:t>
            </a:r>
            <a:r>
              <a:rPr lang="sv-SE" sz="600" dirty="0"/>
              <a:t> eu </a:t>
            </a:r>
            <a:r>
              <a:rPr lang="sv-SE" sz="600" dirty="0" err="1"/>
              <a:t>fugiat</a:t>
            </a:r>
            <a:r>
              <a:rPr lang="sv-SE" sz="600" dirty="0"/>
              <a:t> </a:t>
            </a:r>
            <a:r>
              <a:rPr lang="sv-SE" sz="600" dirty="0" err="1"/>
              <a:t>nulla</a:t>
            </a:r>
            <a:r>
              <a:rPr lang="sv-SE" sz="600" dirty="0"/>
              <a:t> pariatur. </a:t>
            </a:r>
            <a:r>
              <a:rPr lang="sv-SE" sz="600" dirty="0" err="1"/>
              <a:t>Excepteur</a:t>
            </a:r>
            <a:r>
              <a:rPr lang="sv-SE" sz="600" dirty="0"/>
              <a:t> sint </a:t>
            </a:r>
            <a:r>
              <a:rPr lang="sv-SE" sz="600" dirty="0" err="1"/>
              <a:t>occaecat</a:t>
            </a:r>
            <a:r>
              <a:rPr lang="sv-SE" sz="600" dirty="0"/>
              <a:t> </a:t>
            </a:r>
            <a:r>
              <a:rPr lang="sv-SE" sz="600" dirty="0" err="1"/>
              <a:t>cupidatat</a:t>
            </a:r>
            <a:r>
              <a:rPr lang="sv-SE" sz="600" dirty="0"/>
              <a:t> non </a:t>
            </a:r>
            <a:r>
              <a:rPr lang="sv-SE" sz="600" dirty="0" err="1"/>
              <a:t>proident</a:t>
            </a:r>
            <a:r>
              <a:rPr lang="sv-SE" sz="600" dirty="0"/>
              <a:t>, sunt in culpa </a:t>
            </a:r>
            <a:r>
              <a:rPr lang="sv-SE" sz="600" dirty="0" err="1"/>
              <a:t>qui</a:t>
            </a:r>
            <a:r>
              <a:rPr lang="sv-SE" sz="600" dirty="0"/>
              <a:t> </a:t>
            </a:r>
            <a:r>
              <a:rPr lang="sv-SE" sz="600" dirty="0" err="1"/>
              <a:t>officia</a:t>
            </a:r>
            <a:r>
              <a:rPr lang="sv-SE" sz="600" dirty="0"/>
              <a:t> </a:t>
            </a:r>
            <a:r>
              <a:rPr lang="sv-SE" sz="600" dirty="0" err="1"/>
              <a:t>deserunt</a:t>
            </a:r>
            <a:r>
              <a:rPr lang="sv-SE" sz="600" dirty="0"/>
              <a:t> </a:t>
            </a:r>
            <a:r>
              <a:rPr lang="sv-SE" sz="600" dirty="0" err="1"/>
              <a:t>mollit</a:t>
            </a:r>
            <a:r>
              <a:rPr lang="sv-SE" sz="600" dirty="0"/>
              <a:t> </a:t>
            </a:r>
            <a:r>
              <a:rPr lang="sv-SE" sz="600" dirty="0" err="1"/>
              <a:t>anim</a:t>
            </a:r>
            <a:r>
              <a:rPr lang="sv-SE" sz="600" dirty="0"/>
              <a:t> id est </a:t>
            </a:r>
            <a:r>
              <a:rPr lang="sv-SE" sz="600" dirty="0" err="1"/>
              <a:t>laborum</a:t>
            </a:r>
            <a:r>
              <a:rPr lang="sv-SE" sz="600" dirty="0"/>
              <a:t>.</a:t>
            </a:r>
            <a:endParaRPr lang="sv-SE" sz="600" dirty="0" smtClean="0"/>
          </a:p>
          <a:p>
            <a:endParaRPr lang="sv-SE" dirty="0"/>
          </a:p>
          <a:p>
            <a:r>
              <a:rPr lang="sv-SE" sz="900" dirty="0" smtClean="0"/>
              <a:t>Upphovsperson: </a:t>
            </a:r>
            <a:r>
              <a:rPr lang="sv-SE" sz="900" dirty="0" err="1" smtClean="0"/>
              <a:t>Museua</a:t>
            </a:r>
            <a:r>
              <a:rPr lang="sv-SE" sz="900" dirty="0" smtClean="0"/>
              <a:t> </a:t>
            </a:r>
            <a:r>
              <a:rPr lang="sv-SE" sz="900" dirty="0" err="1" smtClean="0"/>
              <a:t>Pedagogis</a:t>
            </a:r>
            <a:r>
              <a:rPr lang="sv-SE" sz="900" dirty="0" smtClean="0"/>
              <a:t> cc-by</a:t>
            </a:r>
            <a:endParaRPr lang="sv-SE" sz="900" dirty="0"/>
          </a:p>
        </p:txBody>
      </p:sp>
      <p:sp>
        <p:nvSpPr>
          <p:cNvPr id="14" name="textruta 13"/>
          <p:cNvSpPr txBox="1"/>
          <p:nvPr/>
        </p:nvSpPr>
        <p:spPr>
          <a:xfrm>
            <a:off x="4033677" y="3968787"/>
            <a:ext cx="1331157" cy="2169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tabellen.txt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sz="900" dirty="0" smtClean="0"/>
          </a:p>
          <a:p>
            <a:endParaRPr lang="sv-SE" sz="900" dirty="0" smtClean="0"/>
          </a:p>
          <a:p>
            <a:endParaRPr lang="sv-SE" sz="900" dirty="0"/>
          </a:p>
          <a:p>
            <a:r>
              <a:rPr lang="sv-SE" sz="900" dirty="0" smtClean="0"/>
              <a:t>Upphovsperson: </a:t>
            </a:r>
            <a:r>
              <a:rPr lang="sv-SE" sz="900" dirty="0" err="1" smtClean="0"/>
              <a:t>Museua</a:t>
            </a:r>
            <a:r>
              <a:rPr lang="sv-SE" sz="900" dirty="0" smtClean="0"/>
              <a:t> </a:t>
            </a:r>
            <a:r>
              <a:rPr lang="sv-SE" sz="900" dirty="0" err="1" smtClean="0"/>
              <a:t>Pedagogis</a:t>
            </a:r>
            <a:r>
              <a:rPr lang="sv-SE" sz="900" dirty="0" smtClean="0"/>
              <a:t> cc0</a:t>
            </a:r>
            <a:endParaRPr lang="sv-SE" sz="900" dirty="0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1131" y="4302806"/>
            <a:ext cx="1047577" cy="150178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6" name="textruta 15"/>
          <p:cNvSpPr txBox="1"/>
          <p:nvPr/>
        </p:nvSpPr>
        <p:spPr>
          <a:xfrm>
            <a:off x="9386369" y="6321082"/>
            <a:ext cx="277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(och en </a:t>
            </a:r>
            <a:r>
              <a:rPr lang="sv-SE" dirty="0" err="1" smtClean="0">
                <a:solidFill>
                  <a:schemeClr val="bg1"/>
                </a:solidFill>
              </a:rPr>
              <a:t>pdf</a:t>
            </a:r>
            <a:r>
              <a:rPr lang="sv-SE" dirty="0" smtClean="0">
                <a:solidFill>
                  <a:schemeClr val="bg1"/>
                </a:solidFill>
              </a:rPr>
              <a:t> om det behövs)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5671612" y="4014953"/>
            <a:ext cx="1445509" cy="22621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Boka online-presentation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Skype</a:t>
            </a:r>
          </a:p>
          <a:p>
            <a:r>
              <a:rPr lang="sv-SE" dirty="0" smtClean="0"/>
              <a:t>Zoom</a:t>
            </a:r>
          </a:p>
          <a:p>
            <a:r>
              <a:rPr lang="sv-SE" dirty="0" smtClean="0"/>
              <a:t>Google </a:t>
            </a:r>
            <a:r>
              <a:rPr lang="sv-SE" dirty="0" err="1" smtClean="0"/>
              <a:t>meet</a:t>
            </a:r>
            <a:endParaRPr lang="sv-SE" dirty="0" smtClean="0"/>
          </a:p>
          <a:p>
            <a:endParaRPr lang="sv-SE" dirty="0"/>
          </a:p>
          <a:p>
            <a:r>
              <a:rPr lang="sv-SE" u="sng" dirty="0" smtClean="0"/>
              <a:t>Boka här!</a:t>
            </a:r>
          </a:p>
          <a:p>
            <a:endParaRPr lang="sv-SE" sz="900" dirty="0"/>
          </a:p>
        </p:txBody>
      </p:sp>
      <p:sp>
        <p:nvSpPr>
          <p:cNvPr id="18" name="textruta 17"/>
          <p:cNvSpPr txBox="1"/>
          <p:nvPr/>
        </p:nvSpPr>
        <p:spPr>
          <a:xfrm>
            <a:off x="5959659" y="2223536"/>
            <a:ext cx="1445509" cy="1615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Länkresurser.html</a:t>
            </a:r>
            <a:endParaRPr lang="sv-SE" dirty="0" smtClean="0"/>
          </a:p>
          <a:p>
            <a:endParaRPr lang="sv-SE" dirty="0"/>
          </a:p>
          <a:p>
            <a:r>
              <a:rPr lang="sv-SE" sz="1200" dirty="0" smtClean="0">
                <a:hlinkClick r:id="rId9" action="ppaction://hlinkfile"/>
              </a:rPr>
              <a:t>Libris</a:t>
            </a:r>
          </a:p>
          <a:p>
            <a:r>
              <a:rPr lang="sv-SE" sz="1200" u="sng" dirty="0" smtClean="0">
                <a:hlinkClick r:id="rId9" action="ppaction://hlinkfile"/>
              </a:rPr>
              <a:t>Lokala biblioteket</a:t>
            </a:r>
          </a:p>
          <a:p>
            <a:r>
              <a:rPr lang="sv-SE" sz="1200" u="sng" dirty="0" smtClean="0">
                <a:hlinkClick r:id="rId9" action="ppaction://hlinkfile"/>
              </a:rPr>
              <a:t>NAD</a:t>
            </a:r>
          </a:p>
          <a:p>
            <a:r>
              <a:rPr lang="sv-SE" sz="1200" u="sng" dirty="0" smtClean="0">
                <a:hlinkClick r:id="rId9" action="ppaction://hlinkfile"/>
              </a:rPr>
              <a:t>Kringla</a:t>
            </a:r>
          </a:p>
          <a:p>
            <a:r>
              <a:rPr lang="sv-SE" sz="1200" u="sng" dirty="0" smtClean="0">
                <a:hlinkClick r:id="rId9" action="ppaction://hlinkfile"/>
              </a:rPr>
              <a:t>Digital Museum</a:t>
            </a:r>
            <a:endParaRPr lang="sv-SE" sz="1200" u="sng" dirty="0" smtClean="0"/>
          </a:p>
          <a:p>
            <a:endParaRPr lang="sv-SE" sz="900" dirty="0"/>
          </a:p>
        </p:txBody>
      </p:sp>
      <p:sp>
        <p:nvSpPr>
          <p:cNvPr id="19" name="textruta 18"/>
          <p:cNvSpPr txBox="1"/>
          <p:nvPr/>
        </p:nvSpPr>
        <p:spPr>
          <a:xfrm>
            <a:off x="2438432" y="5158261"/>
            <a:ext cx="1526574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elevuppgift.txt</a:t>
            </a:r>
          </a:p>
          <a:p>
            <a:r>
              <a:rPr lang="sv-SE" sz="600" dirty="0" smtClean="0"/>
              <a:t>-</a:t>
            </a:r>
            <a:r>
              <a:rPr lang="sv-SE" sz="600" dirty="0" err="1" smtClean="0"/>
              <a:t>Lorem</a:t>
            </a:r>
            <a:r>
              <a:rPr lang="sv-SE" sz="600" dirty="0" smtClean="0"/>
              <a:t> </a:t>
            </a:r>
            <a:r>
              <a:rPr lang="sv-SE" sz="600" dirty="0" err="1"/>
              <a:t>ipsum</a:t>
            </a:r>
            <a:r>
              <a:rPr lang="sv-SE" sz="600" dirty="0"/>
              <a:t> </a:t>
            </a:r>
            <a:r>
              <a:rPr lang="sv-SE" sz="600" dirty="0" err="1"/>
              <a:t>dolor</a:t>
            </a:r>
            <a:r>
              <a:rPr lang="sv-SE" sz="600" dirty="0"/>
              <a:t> </a:t>
            </a:r>
            <a:r>
              <a:rPr lang="sv-SE" sz="600" dirty="0" err="1"/>
              <a:t>sit</a:t>
            </a:r>
            <a:r>
              <a:rPr lang="sv-SE" sz="600" dirty="0"/>
              <a:t> </a:t>
            </a:r>
            <a:r>
              <a:rPr lang="sv-SE" sz="600" dirty="0" err="1"/>
              <a:t>amet</a:t>
            </a:r>
            <a:r>
              <a:rPr lang="sv-SE" sz="600" dirty="0"/>
              <a:t>, </a:t>
            </a:r>
            <a:r>
              <a:rPr lang="sv-SE" sz="600" dirty="0" err="1"/>
              <a:t>consectetur</a:t>
            </a:r>
            <a:r>
              <a:rPr lang="sv-SE" sz="600" dirty="0"/>
              <a:t> </a:t>
            </a:r>
            <a:r>
              <a:rPr lang="sv-SE" sz="600" dirty="0" err="1"/>
              <a:t>adipiscing</a:t>
            </a:r>
            <a:r>
              <a:rPr lang="sv-SE" sz="600" dirty="0"/>
              <a:t> elit, sed do </a:t>
            </a:r>
            <a:r>
              <a:rPr lang="sv-SE" sz="600" dirty="0" err="1"/>
              <a:t>eiusmod</a:t>
            </a:r>
            <a:r>
              <a:rPr lang="sv-SE" sz="600" dirty="0"/>
              <a:t> </a:t>
            </a:r>
            <a:r>
              <a:rPr lang="sv-SE" sz="600" dirty="0" err="1"/>
              <a:t>tempor</a:t>
            </a:r>
            <a:r>
              <a:rPr lang="sv-SE" sz="600" dirty="0"/>
              <a:t> </a:t>
            </a:r>
            <a:r>
              <a:rPr lang="sv-SE" sz="600" dirty="0" err="1"/>
              <a:t>incididunt</a:t>
            </a:r>
            <a:r>
              <a:rPr lang="sv-SE" sz="600" dirty="0"/>
              <a:t> ut </a:t>
            </a:r>
            <a:r>
              <a:rPr lang="sv-SE" sz="600" dirty="0" err="1"/>
              <a:t>labore</a:t>
            </a:r>
            <a:r>
              <a:rPr lang="sv-SE" sz="600" dirty="0"/>
              <a:t> et </a:t>
            </a:r>
            <a:r>
              <a:rPr lang="sv-SE" sz="600" dirty="0" err="1"/>
              <a:t>dolore</a:t>
            </a:r>
            <a:r>
              <a:rPr lang="sv-SE" sz="600" dirty="0"/>
              <a:t> </a:t>
            </a:r>
            <a:r>
              <a:rPr lang="sv-SE" sz="600" dirty="0" err="1"/>
              <a:t>magna</a:t>
            </a:r>
            <a:r>
              <a:rPr lang="sv-SE" sz="600" dirty="0"/>
              <a:t> </a:t>
            </a:r>
            <a:r>
              <a:rPr lang="sv-SE" sz="600" dirty="0" err="1"/>
              <a:t>aliqua</a:t>
            </a:r>
            <a:r>
              <a:rPr lang="sv-SE" sz="600" dirty="0"/>
              <a:t>. </a:t>
            </a:r>
            <a:endParaRPr lang="sv-SE" sz="600" dirty="0" smtClean="0"/>
          </a:p>
          <a:p>
            <a:endParaRPr lang="sv-SE" sz="600" dirty="0"/>
          </a:p>
          <a:p>
            <a:r>
              <a:rPr lang="sv-SE" sz="600" dirty="0" smtClean="0"/>
              <a:t>- Ut </a:t>
            </a:r>
            <a:r>
              <a:rPr lang="sv-SE" sz="600" dirty="0" err="1"/>
              <a:t>enim</a:t>
            </a:r>
            <a:r>
              <a:rPr lang="sv-SE" sz="600" dirty="0"/>
              <a:t> ad </a:t>
            </a:r>
            <a:r>
              <a:rPr lang="sv-SE" sz="600" dirty="0" err="1"/>
              <a:t>minim</a:t>
            </a:r>
            <a:r>
              <a:rPr lang="sv-SE" sz="600" dirty="0"/>
              <a:t> </a:t>
            </a:r>
            <a:r>
              <a:rPr lang="sv-SE" sz="600" dirty="0" err="1"/>
              <a:t>veniam</a:t>
            </a:r>
            <a:r>
              <a:rPr lang="sv-SE" sz="600" dirty="0"/>
              <a:t>, </a:t>
            </a:r>
            <a:r>
              <a:rPr lang="sv-SE" sz="600" dirty="0" err="1"/>
              <a:t>quis</a:t>
            </a:r>
            <a:r>
              <a:rPr lang="sv-SE" sz="600" dirty="0"/>
              <a:t> </a:t>
            </a:r>
            <a:r>
              <a:rPr lang="sv-SE" sz="600" dirty="0" err="1"/>
              <a:t>nostrud</a:t>
            </a:r>
            <a:r>
              <a:rPr lang="sv-SE" sz="600" dirty="0"/>
              <a:t> </a:t>
            </a:r>
            <a:r>
              <a:rPr lang="sv-SE" sz="600" dirty="0" err="1"/>
              <a:t>exercitation</a:t>
            </a:r>
            <a:r>
              <a:rPr lang="sv-SE" sz="600" dirty="0"/>
              <a:t> </a:t>
            </a:r>
            <a:r>
              <a:rPr lang="sv-SE" sz="600" dirty="0" err="1"/>
              <a:t>ullamco</a:t>
            </a:r>
            <a:r>
              <a:rPr lang="sv-SE" sz="600" dirty="0"/>
              <a:t> </a:t>
            </a:r>
            <a:r>
              <a:rPr lang="sv-SE" sz="600" dirty="0" err="1"/>
              <a:t>laboris</a:t>
            </a:r>
            <a:r>
              <a:rPr lang="sv-SE" sz="600" dirty="0"/>
              <a:t> </a:t>
            </a:r>
            <a:r>
              <a:rPr lang="sv-SE" sz="600" dirty="0" err="1"/>
              <a:t>nisi</a:t>
            </a:r>
            <a:r>
              <a:rPr lang="sv-SE" sz="600" dirty="0"/>
              <a:t> ut </a:t>
            </a:r>
            <a:r>
              <a:rPr lang="sv-SE" sz="600" dirty="0" err="1"/>
              <a:t>aliquip</a:t>
            </a:r>
            <a:r>
              <a:rPr lang="sv-SE" sz="600" dirty="0"/>
              <a:t> ex </a:t>
            </a:r>
            <a:r>
              <a:rPr lang="sv-SE" sz="600" dirty="0" smtClean="0"/>
              <a:t>- </a:t>
            </a:r>
            <a:r>
              <a:rPr lang="sv-SE" sz="600" dirty="0" err="1" smtClean="0"/>
              <a:t>ea</a:t>
            </a:r>
            <a:r>
              <a:rPr lang="sv-SE" sz="600" dirty="0" smtClean="0"/>
              <a:t> </a:t>
            </a:r>
            <a:r>
              <a:rPr lang="sv-SE" sz="600" dirty="0" err="1"/>
              <a:t>commodo</a:t>
            </a:r>
            <a:r>
              <a:rPr lang="sv-SE" sz="600" dirty="0"/>
              <a:t> </a:t>
            </a:r>
            <a:r>
              <a:rPr lang="sv-SE" sz="600" dirty="0" err="1"/>
              <a:t>consequat</a:t>
            </a:r>
            <a:r>
              <a:rPr lang="sv-SE" sz="600" dirty="0"/>
              <a:t>. </a:t>
            </a:r>
            <a:r>
              <a:rPr lang="sv-SE" sz="600" dirty="0" err="1"/>
              <a:t>Duis</a:t>
            </a:r>
            <a:r>
              <a:rPr lang="sv-SE" sz="600" dirty="0"/>
              <a:t> </a:t>
            </a:r>
            <a:r>
              <a:rPr lang="sv-SE" sz="600" dirty="0" err="1"/>
              <a:t>aute</a:t>
            </a:r>
            <a:r>
              <a:rPr lang="sv-SE" sz="600" dirty="0"/>
              <a:t> </a:t>
            </a:r>
            <a:r>
              <a:rPr lang="sv-SE" sz="600" dirty="0" err="1"/>
              <a:t>irure</a:t>
            </a:r>
            <a:r>
              <a:rPr lang="sv-SE" sz="600" dirty="0"/>
              <a:t> </a:t>
            </a:r>
            <a:r>
              <a:rPr lang="sv-SE" sz="600" dirty="0" err="1" smtClean="0"/>
              <a:t>dolor</a:t>
            </a:r>
            <a:endParaRPr lang="sv-SE" dirty="0"/>
          </a:p>
          <a:p>
            <a:r>
              <a:rPr lang="sv-SE" sz="900" dirty="0" smtClean="0"/>
              <a:t>Upphovsperson: </a:t>
            </a:r>
            <a:r>
              <a:rPr lang="sv-SE" sz="900" dirty="0" err="1" smtClean="0"/>
              <a:t>Museua</a:t>
            </a:r>
            <a:r>
              <a:rPr lang="sv-SE" sz="900" dirty="0" smtClean="0"/>
              <a:t> </a:t>
            </a:r>
            <a:r>
              <a:rPr lang="sv-SE" sz="900" dirty="0" err="1" smtClean="0"/>
              <a:t>Pedagogis</a:t>
            </a:r>
            <a:r>
              <a:rPr lang="sv-SE" sz="900" dirty="0" smtClean="0"/>
              <a:t> cc-by</a:t>
            </a:r>
            <a:endParaRPr lang="sv-SE" sz="900" dirty="0"/>
          </a:p>
        </p:txBody>
      </p:sp>
      <p:sp>
        <p:nvSpPr>
          <p:cNvPr id="6" name="textruta 5"/>
          <p:cNvSpPr txBox="1"/>
          <p:nvPr/>
        </p:nvSpPr>
        <p:spPr>
          <a:xfrm>
            <a:off x="638148" y="1136698"/>
            <a:ext cx="718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Semesterfirande genom tiderna åk 6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9982547" y="3354525"/>
            <a:ext cx="1301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b="1" dirty="0"/>
              <a:t>Semesterfirande genom tiderna åk 6 </a:t>
            </a:r>
            <a:endParaRPr lang="sv-SE" sz="1050" b="1" dirty="0"/>
          </a:p>
        </p:txBody>
      </p:sp>
    </p:spTree>
    <p:extLst>
      <p:ext uri="{BB962C8B-B14F-4D97-AF65-F5344CB8AC3E}">
        <p14:creationId xmlns:p14="http://schemas.microsoft.com/office/powerpoint/2010/main" val="36375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38148" y="213369"/>
            <a:ext cx="1013574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6000" b="1" i="0" dirty="0" smtClean="0">
                <a:solidFill>
                  <a:srgbClr val="FFFFFF"/>
                </a:solidFill>
                <a:latin typeface="Arial"/>
                <a:cs typeface="Arial"/>
              </a:rPr>
              <a:t>Legoanalogin</a:t>
            </a:r>
            <a:endParaRPr lang="sv-SE" sz="60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5" y="3245195"/>
            <a:ext cx="2139387" cy="116054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86" y="3919655"/>
            <a:ext cx="1433146" cy="2388577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3" y="4405737"/>
            <a:ext cx="1993080" cy="1751418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94" y="5420886"/>
            <a:ext cx="1231485" cy="868293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93" b="96395" l="1250" r="98750">
                        <a14:backgroundMark x1="4219" y1="16698" x2="4219" y2="16698"/>
                        <a14:backgroundMark x1="95313" y1="7780" x2="95313" y2="7780"/>
                        <a14:backgroundMark x1="94063" y1="92410" x2="94063" y2="92410"/>
                        <a14:backgroundMark x1="87969" y1="99620" x2="87969" y2="99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47" y="2221580"/>
            <a:ext cx="2486199" cy="2047229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92" y="1912341"/>
            <a:ext cx="1551472" cy="1779019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3942945" y="2957208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b="1" dirty="0" smtClean="0">
                <a:solidFill>
                  <a:schemeClr val="bg1"/>
                </a:solidFill>
              </a:rPr>
              <a:t>=</a:t>
            </a:r>
            <a:endParaRPr lang="sv-SE" sz="9600" b="1" dirty="0">
              <a:solidFill>
                <a:schemeClr val="bg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10167646" y="6552841"/>
            <a:ext cx="17652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700" dirty="0">
                <a:solidFill>
                  <a:schemeClr val="bg1"/>
                </a:solidFill>
              </a:rPr>
              <a:t>https://wikiclipart.com/lego-clip-art_1213/</a:t>
            </a:r>
          </a:p>
        </p:txBody>
      </p:sp>
    </p:spTree>
    <p:extLst>
      <p:ext uri="{BB962C8B-B14F-4D97-AF65-F5344CB8AC3E}">
        <p14:creationId xmlns:p14="http://schemas.microsoft.com/office/powerpoint/2010/main" val="25097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70703" y="941785"/>
            <a:ext cx="113373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6000" b="1" dirty="0" smtClean="0">
                <a:solidFill>
                  <a:srgbClr val="FFFFFF"/>
                </a:solidFill>
                <a:latin typeface="Arial"/>
                <a:cs typeface="Arial"/>
              </a:rPr>
              <a:t>Först:</a:t>
            </a:r>
            <a:endParaRPr lang="sv-SE" sz="5400" b="1" i="0" kern="12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sv-SE" sz="6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sv-SE" sz="4000" b="1" dirty="0" smtClean="0">
                <a:solidFill>
                  <a:srgbClr val="FFFFFF"/>
                </a:solidFill>
                <a:latin typeface="Arial"/>
                <a:cs typeface="Arial"/>
              </a:rPr>
              <a:t>Ni kan pedagogiken!</a:t>
            </a:r>
          </a:p>
          <a:p>
            <a:pPr algn="ctr"/>
            <a:endParaRPr lang="sv-SE" sz="4000" b="1" i="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sv-SE" sz="4000" b="1" dirty="0" smtClean="0">
                <a:solidFill>
                  <a:srgbClr val="FFFFFF"/>
                </a:solidFill>
                <a:latin typeface="Arial"/>
                <a:cs typeface="Arial"/>
              </a:rPr>
              <a:t>Webben som media!</a:t>
            </a:r>
            <a:endParaRPr lang="sv-SE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sv-SE" sz="4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sv-SE" sz="4000" b="1" dirty="0" smtClean="0">
                <a:solidFill>
                  <a:srgbClr val="FFFFFF"/>
                </a:solidFill>
                <a:latin typeface="Arial"/>
                <a:cs typeface="Arial"/>
              </a:rPr>
              <a:t>Allt är tips, inga krav! </a:t>
            </a:r>
            <a:endParaRPr lang="sv-SE" sz="16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346088" y="773961"/>
            <a:ext cx="966378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5400" b="1" dirty="0" smtClean="0">
                <a:solidFill>
                  <a:srgbClr val="FFFFFF"/>
                </a:solidFill>
                <a:latin typeface="Arial"/>
                <a:cs typeface="Arial"/>
              </a:rPr>
              <a:t>Undvik speciallösningar!</a:t>
            </a:r>
            <a:endParaRPr lang="sv-SE" sz="32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315049" y="2294631"/>
            <a:ext cx="84512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 smtClean="0">
                <a:solidFill>
                  <a:schemeClr val="bg1"/>
                </a:solidFill>
              </a:rPr>
              <a:t>Filformat som kräver installation av program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r>
              <a:rPr lang="sv-SE" sz="3600" dirty="0" smtClean="0">
                <a:solidFill>
                  <a:schemeClr val="bg1"/>
                </a:solidFill>
              </a:rPr>
              <a:t>Filformat som kräver köpeprogram</a:t>
            </a:r>
          </a:p>
          <a:p>
            <a:endParaRPr lang="sv-SE" sz="3600" dirty="0" smtClean="0">
              <a:solidFill>
                <a:schemeClr val="bg1"/>
              </a:solidFill>
            </a:endParaRPr>
          </a:p>
          <a:p>
            <a:r>
              <a:rPr lang="sv-SE" sz="3600" dirty="0" smtClean="0">
                <a:solidFill>
                  <a:schemeClr val="bg1"/>
                </a:solidFill>
              </a:rPr>
              <a:t>Kräver speciell (dyr) hårdvara</a:t>
            </a:r>
          </a:p>
          <a:p>
            <a:endParaRPr lang="sv-SE" sz="3600" dirty="0">
              <a:solidFill>
                <a:schemeClr val="bg1"/>
              </a:solidFill>
            </a:endParaRPr>
          </a:p>
          <a:p>
            <a:r>
              <a:rPr lang="sv-SE" sz="3600" dirty="0" smtClean="0">
                <a:solidFill>
                  <a:schemeClr val="bg1"/>
                </a:solidFill>
              </a:rPr>
              <a:t>Kräva </a:t>
            </a:r>
            <a:r>
              <a:rPr lang="sv-SE" sz="3600" dirty="0" err="1" smtClean="0">
                <a:solidFill>
                  <a:schemeClr val="bg1"/>
                </a:solidFill>
              </a:rPr>
              <a:t>inlogg</a:t>
            </a:r>
            <a:r>
              <a:rPr lang="sv-SE" sz="3600" dirty="0" smtClean="0">
                <a:solidFill>
                  <a:schemeClr val="bg1"/>
                </a:solidFill>
              </a:rPr>
              <a:t> och skapa konton </a:t>
            </a:r>
            <a:r>
              <a:rPr lang="sv-SE" sz="3600" dirty="0" err="1" smtClean="0">
                <a:solidFill>
                  <a:schemeClr val="bg1"/>
                </a:solidFill>
              </a:rPr>
              <a:t>etc</a:t>
            </a:r>
            <a:endParaRPr lang="sv-SE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64069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8800" b="1" dirty="0" smtClean="0">
                <a:solidFill>
                  <a:srgbClr val="FFFFFF"/>
                </a:solidFill>
                <a:latin typeface="Arial"/>
                <a:cs typeface="Arial"/>
              </a:rPr>
              <a:t>Slutligen</a:t>
            </a:r>
            <a:br>
              <a:rPr lang="sv-SE" sz="88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sv-SE" sz="2000" b="1" dirty="0" smtClean="0">
                <a:solidFill>
                  <a:srgbClr val="FFFFFF"/>
                </a:solidFill>
                <a:latin typeface="Arial"/>
                <a:cs typeface="Arial"/>
              </a:rPr>
              <a:t>(krav!)</a:t>
            </a:r>
            <a:endParaRPr lang="sv-SE" sz="88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29149" y="3183656"/>
            <a:ext cx="11423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>
                <a:solidFill>
                  <a:srgbClr val="FFFFFF"/>
                </a:solidFill>
                <a:latin typeface="Arial"/>
                <a:cs typeface="Arial"/>
              </a:rPr>
              <a:t>DLR måste tydligt knyta an till </a:t>
            </a:r>
            <a:r>
              <a:rPr lang="sv-SE" sz="3600" dirty="0" smtClean="0">
                <a:solidFill>
                  <a:srgbClr val="FFFFFF"/>
                </a:solidFill>
                <a:latin typeface="Arial"/>
                <a:cs typeface="Arial"/>
              </a:rPr>
              <a:t>läroplanerna</a:t>
            </a:r>
          </a:p>
          <a:p>
            <a:endParaRPr lang="sv-SE" sz="36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sv-SE" sz="3600" dirty="0">
                <a:solidFill>
                  <a:schemeClr val="bg1"/>
                </a:solidFill>
              </a:rPr>
              <a:t>Lag (2018:1937) om tillgänglighet till digital offentlig service</a:t>
            </a:r>
          </a:p>
        </p:txBody>
      </p:sp>
    </p:spTree>
    <p:extLst>
      <p:ext uri="{BB962C8B-B14F-4D97-AF65-F5344CB8AC3E}">
        <p14:creationId xmlns:p14="http://schemas.microsoft.com/office/powerpoint/2010/main" val="12985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278828" y="1165853"/>
            <a:ext cx="6479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8800" b="1" dirty="0" smtClean="0">
                <a:solidFill>
                  <a:srgbClr val="FFFFFF"/>
                </a:solidFill>
                <a:latin typeface="Arial"/>
                <a:cs typeface="Arial"/>
              </a:rPr>
              <a:t>Nu:</a:t>
            </a:r>
            <a:endParaRPr lang="sv-SE" sz="54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651685" y="3124787"/>
            <a:ext cx="5887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4000" b="1" dirty="0" smtClean="0">
                <a:solidFill>
                  <a:srgbClr val="FFFFFF"/>
                </a:solidFill>
                <a:latin typeface="Arial"/>
                <a:cs typeface="Arial"/>
              </a:rPr>
              <a:t>Kort paus?</a:t>
            </a:r>
          </a:p>
          <a:p>
            <a:endParaRPr lang="sv-SE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sv-SE" sz="4000" b="1" dirty="0" smtClean="0">
                <a:solidFill>
                  <a:srgbClr val="FFFFFF"/>
                </a:solidFill>
                <a:latin typeface="Arial"/>
                <a:cs typeface="Arial"/>
              </a:rPr>
              <a:t>Frågor och diskussion!</a:t>
            </a:r>
            <a:endParaRPr lang="sv-SE" sz="10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273685" y="6355404"/>
            <a:ext cx="137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OBS: Inget v 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3651685" y="6300121"/>
            <a:ext cx="5679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 smtClean="0">
                <a:solidFill>
                  <a:schemeClr val="bg1"/>
                </a:solidFill>
              </a:rPr>
              <a:t>Obs: Det finns inget krav att göra något av det som tas upp i denna presentationen! Se det som tips! </a:t>
            </a:r>
            <a:endParaRPr lang="sv-SE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3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79622" y="597442"/>
            <a:ext cx="10470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4000" b="1" dirty="0" err="1" smtClean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lang="sv-SE" sz="4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v-SE" sz="4000" b="1" dirty="0" err="1" smtClean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lang="sv-SE" sz="4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v-SE" sz="4000" b="1" dirty="0" smtClean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lang="sv-SE" sz="40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397211" y="1810984"/>
            <a:ext cx="83037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Resources (OER) </a:t>
            </a:r>
            <a:r>
              <a:rPr lang="sv-S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v-S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research materials in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and </a:t>
            </a:r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</a:p>
          <a:p>
            <a:pPr marL="285750" indent="-285750">
              <a:buFontTx/>
              <a:buChar char="-"/>
            </a:pPr>
            <a:endParaRPr lang="sv-S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v-S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public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copyright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under an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v-S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sv-S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v-S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no-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access, re-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re-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adaptation and </a:t>
            </a:r>
            <a:r>
              <a:rPr lang="sv-S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redistribution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(UNESCO)</a:t>
            </a:r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Ytterst ett 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bidrag till de globala </a:t>
            </a:r>
            <a:r>
              <a:rPr lang="sv-SE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hållbarhetsmålen</a:t>
            </a:r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v-SE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9535921" y="6584882"/>
            <a:ext cx="2545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800" dirty="0">
                <a:solidFill>
                  <a:srgbClr val="FFFFFF"/>
                </a:solidFill>
                <a:latin typeface="Arial"/>
                <a:cs typeface="Arial"/>
              </a:rPr>
              <a:t>(se </a:t>
            </a:r>
            <a:r>
              <a:rPr lang="sv-SE" sz="800" dirty="0" err="1">
                <a:solidFill>
                  <a:srgbClr val="FFFFFF"/>
                </a:solidFill>
                <a:latin typeface="Arial"/>
                <a:cs typeface="Arial"/>
                <a:hlinkClick r:id="rId5"/>
              </a:rPr>
              <a:t>Skolwebbinarium</a:t>
            </a:r>
            <a:r>
              <a:rPr lang="sv-SE" sz="80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 #10 med Ebba Ossiannilsson</a:t>
            </a:r>
            <a:r>
              <a:rPr lang="sv-SE" sz="8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lang="sv-SE" sz="3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0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70703" y="941785"/>
            <a:ext cx="11337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5400" b="1" dirty="0" smtClean="0">
                <a:solidFill>
                  <a:srgbClr val="FFFFFF"/>
                </a:solidFill>
                <a:latin typeface="Arial"/>
                <a:cs typeface="Arial"/>
              </a:rPr>
              <a:t>Skoluppdraget har kartlagt</a:t>
            </a:r>
          </a:p>
          <a:p>
            <a:pPr algn="ctr"/>
            <a:endParaRPr lang="sv-SE" sz="6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sv-SE" sz="2800" b="1" dirty="0" smtClean="0">
                <a:solidFill>
                  <a:srgbClr val="FFFFFF"/>
                </a:solidFill>
                <a:latin typeface="Arial"/>
                <a:cs typeface="Arial"/>
              </a:rPr>
              <a:t>Nuläge – vad gör AMV (inte)?</a:t>
            </a:r>
            <a:endParaRPr lang="sv-SE" sz="28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sv-SE" sz="2800" b="1" i="0" dirty="0" smtClean="0">
                <a:solidFill>
                  <a:srgbClr val="FFFFFF"/>
                </a:solidFill>
                <a:latin typeface="Arial"/>
                <a:cs typeface="Arial"/>
              </a:rPr>
              <a:t>Hur gör AMV saker?</a:t>
            </a:r>
          </a:p>
          <a:p>
            <a:pPr algn="ctr"/>
            <a:r>
              <a:rPr lang="sv-SE" sz="2800" b="1" i="0" dirty="0" smtClean="0">
                <a:solidFill>
                  <a:srgbClr val="FFFFFF"/>
                </a:solidFill>
                <a:latin typeface="Arial"/>
                <a:cs typeface="Arial"/>
              </a:rPr>
              <a:t>Vilka hinder, vad funkar (i relation till skolan)?</a:t>
            </a:r>
          </a:p>
          <a:p>
            <a:pPr algn="ctr"/>
            <a:endParaRPr lang="sv-SE" sz="4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sv-SE" sz="1600" b="1" i="0" dirty="0" smtClean="0">
                <a:solidFill>
                  <a:srgbClr val="FFFFFF"/>
                </a:solidFill>
                <a:latin typeface="Arial"/>
                <a:cs typeface="Arial"/>
              </a:rPr>
              <a:t>(Vi har frågat lärare och kulturarvsinstitutioner m </a:t>
            </a:r>
            <a:r>
              <a:rPr lang="sv-SE" sz="1600" b="1" i="0" dirty="0" err="1" smtClean="0">
                <a:solidFill>
                  <a:srgbClr val="FFFFFF"/>
                </a:solidFill>
                <a:latin typeface="Arial"/>
                <a:cs typeface="Arial"/>
              </a:rPr>
              <a:t>fl</a:t>
            </a:r>
            <a:r>
              <a:rPr lang="sv-SE" sz="1600" b="1" i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  <a:p>
            <a:pPr algn="ctr"/>
            <a:endParaRPr lang="sv-SE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sv-SE" sz="1600" b="1" i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sv-SE" sz="1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sv-SE" sz="1600" b="1" i="0" dirty="0" smtClean="0">
                <a:solidFill>
                  <a:srgbClr val="FFFFFF"/>
                </a:solidFill>
                <a:latin typeface="Arial"/>
                <a:cs typeface="Arial"/>
              </a:rPr>
              <a:t>Mer info om kartläggningen finns </a:t>
            </a:r>
            <a:r>
              <a:rPr lang="sv-SE" sz="1600" b="1" i="0" dirty="0" smtClean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här!</a:t>
            </a:r>
            <a:endParaRPr lang="sv-SE" sz="16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7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99750" y="592499"/>
            <a:ext cx="862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7200" b="1" dirty="0" smtClean="0">
                <a:solidFill>
                  <a:srgbClr val="FFFFFF"/>
                </a:solidFill>
                <a:latin typeface="Arial"/>
                <a:cs typeface="Arial"/>
              </a:rPr>
              <a:t>Skolans problem</a:t>
            </a:r>
            <a:endParaRPr lang="sv-SE" sz="44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022389" y="2685395"/>
            <a:ext cx="85117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3200" b="1" dirty="0" smtClean="0">
                <a:solidFill>
                  <a:srgbClr val="FFFFFF"/>
                </a:solidFill>
                <a:latin typeface="Arial"/>
                <a:cs typeface="Arial"/>
              </a:rPr>
              <a:t>Svårt att hitta DLR</a:t>
            </a:r>
          </a:p>
          <a:p>
            <a:endParaRPr lang="sv-SE" sz="3200" b="1" i="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sv-SE" sz="3200" b="1" dirty="0" smtClean="0">
                <a:solidFill>
                  <a:srgbClr val="FF0000"/>
                </a:solidFill>
                <a:latin typeface="Arial"/>
                <a:cs typeface="Arial"/>
              </a:rPr>
              <a:t>Varierande användbarhet</a:t>
            </a:r>
          </a:p>
          <a:p>
            <a:endParaRPr lang="sv-SE" sz="3200" b="1" i="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sv-SE" sz="3200" b="1" dirty="0" smtClean="0">
                <a:solidFill>
                  <a:schemeClr val="bg1"/>
                </a:solidFill>
                <a:latin typeface="Arial"/>
                <a:cs typeface="Arial"/>
              </a:rPr>
              <a:t>Många AMV saknar DLR</a:t>
            </a:r>
            <a:endParaRPr lang="sv-SE" sz="32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0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91377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5400" b="1" dirty="0" smtClean="0">
                <a:solidFill>
                  <a:srgbClr val="FFFFFF"/>
                </a:solidFill>
                <a:latin typeface="Arial"/>
                <a:cs typeface="Arial"/>
              </a:rPr>
              <a:t>Generella problem för skolan</a:t>
            </a:r>
            <a:endParaRPr lang="sv-SE" sz="32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181865" y="2777903"/>
            <a:ext cx="5644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4800" b="1" dirty="0" smtClean="0">
                <a:solidFill>
                  <a:srgbClr val="FFFFFF"/>
                </a:solidFill>
                <a:latin typeface="Arial"/>
                <a:cs typeface="Arial"/>
              </a:rPr>
              <a:t>Hittbarhet!</a:t>
            </a:r>
          </a:p>
          <a:p>
            <a:endParaRPr lang="sv-SE" sz="4800" b="1" i="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sv-SE" sz="4800" b="1" dirty="0" smtClean="0">
                <a:solidFill>
                  <a:srgbClr val="FF0000"/>
                </a:solidFill>
                <a:latin typeface="Arial"/>
                <a:cs typeface="Arial"/>
              </a:rPr>
              <a:t>Användbarhet!</a:t>
            </a:r>
            <a:endParaRPr lang="sv-SE" sz="4800" b="1" i="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6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0" y="91377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5400" b="1" dirty="0" smtClean="0">
                <a:solidFill>
                  <a:srgbClr val="FFFFFF"/>
                </a:solidFill>
                <a:latin typeface="Arial"/>
                <a:cs typeface="Arial"/>
              </a:rPr>
              <a:t>Generella problem för AM</a:t>
            </a:r>
            <a:endParaRPr lang="sv-SE" sz="32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566086" y="2936569"/>
            <a:ext cx="8705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3200" b="1" dirty="0" smtClean="0">
                <a:solidFill>
                  <a:srgbClr val="FFFFFF"/>
                </a:solidFill>
                <a:latin typeface="Arial"/>
                <a:cs typeface="Arial"/>
              </a:rPr>
              <a:t>Onlineverksamhet nedprioriterat</a:t>
            </a:r>
          </a:p>
          <a:p>
            <a:endParaRPr lang="sv-SE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sv-SE" sz="3200" b="1" dirty="0" smtClean="0">
                <a:solidFill>
                  <a:srgbClr val="FFFFFF"/>
                </a:solidFill>
                <a:latin typeface="Arial"/>
                <a:cs typeface="Arial"/>
              </a:rPr>
              <a:t>Kompetens - resurser</a:t>
            </a:r>
          </a:p>
          <a:p>
            <a:endParaRPr lang="sv-SE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sv-SE" sz="3200" b="1" dirty="0" smtClean="0">
                <a:solidFill>
                  <a:srgbClr val="FFFFFF"/>
                </a:solidFill>
                <a:latin typeface="Arial"/>
                <a:cs typeface="Arial"/>
              </a:rPr>
              <a:t>Underutnyttjande – liten användning</a:t>
            </a:r>
          </a:p>
        </p:txBody>
      </p:sp>
    </p:spTree>
    <p:extLst>
      <p:ext uri="{BB962C8B-B14F-4D97-AF65-F5344CB8AC3E}">
        <p14:creationId xmlns:p14="http://schemas.microsoft.com/office/powerpoint/2010/main" val="24243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3002693" y="3312458"/>
            <a:ext cx="71545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sv-SE" sz="4400" b="1" i="0" dirty="0" smtClean="0">
                <a:solidFill>
                  <a:schemeClr val="bg1"/>
                </a:solidFill>
                <a:latin typeface="Arial"/>
                <a:cs typeface="Arial"/>
              </a:rPr>
              <a:t>Tillgängligt ≠ användbart</a:t>
            </a:r>
          </a:p>
          <a:p>
            <a:endParaRPr lang="sv-SE" sz="44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sv-SE" sz="4400" b="1" dirty="0">
                <a:solidFill>
                  <a:srgbClr val="FFFFFF"/>
                </a:solidFill>
                <a:latin typeface="Arial"/>
                <a:cs typeface="Arial"/>
              </a:rPr>
              <a:t>Tillgängligt ≠ </a:t>
            </a:r>
            <a:r>
              <a:rPr lang="sv-SE" sz="4400" b="1" i="0" dirty="0" smtClean="0">
                <a:solidFill>
                  <a:srgbClr val="FFFFFF"/>
                </a:solidFill>
                <a:latin typeface="Arial"/>
                <a:cs typeface="Arial"/>
              </a:rPr>
              <a:t>hittbart</a:t>
            </a:r>
            <a:endParaRPr lang="sv-SE" sz="44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278828" y="1165853"/>
            <a:ext cx="9277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7200" b="1" dirty="0" smtClean="0">
                <a:solidFill>
                  <a:srgbClr val="FFFFFF"/>
                </a:solidFill>
                <a:latin typeface="Arial"/>
                <a:cs typeface="Arial"/>
              </a:rPr>
              <a:t>Vad är vad?</a:t>
            </a:r>
            <a:endParaRPr lang="sv-SE" sz="44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1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247937" y="2092610"/>
            <a:ext cx="92778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8800" b="1" dirty="0" smtClean="0">
                <a:solidFill>
                  <a:srgbClr val="FFFFFF"/>
                </a:solidFill>
                <a:latin typeface="Arial"/>
                <a:cs typeface="Arial"/>
              </a:rPr>
              <a:t>Idag bara om </a:t>
            </a:r>
            <a:r>
              <a:rPr lang="sv-SE" sz="8800" b="1" dirty="0" smtClean="0">
                <a:solidFill>
                  <a:schemeClr val="bg1"/>
                </a:solidFill>
                <a:latin typeface="Arial"/>
                <a:cs typeface="Arial"/>
              </a:rPr>
              <a:t>användbart!</a:t>
            </a:r>
            <a:endParaRPr lang="sv-SE" sz="54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876444" y="5205593"/>
            <a:ext cx="622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sv-SE" sz="2400" dirty="0" smtClean="0">
                <a:solidFill>
                  <a:srgbClr val="FFFFFF"/>
                </a:solidFill>
                <a:latin typeface="Arial"/>
                <a:cs typeface="Arial"/>
              </a:rPr>
              <a:t>och då om grundläggande saker! </a:t>
            </a:r>
            <a:endParaRPr lang="sv-SE" sz="1200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4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 Svart_MALL 2016">
  <a:themeElements>
    <a:clrScheme name="Äventyr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02D6D6D-2AF1-49A0-ACD6-C099F5E4DE12}" vid="{9E2FD4EA-7E6A-497E-8DC8-B6C1B03852A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PPT_Svart_MALL2016</Template>
  <TotalTime>808</TotalTime>
  <Words>1209</Words>
  <Application>Microsoft Office PowerPoint</Application>
  <PresentationFormat>Bredbild</PresentationFormat>
  <Paragraphs>223</Paragraphs>
  <Slides>22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Bauhaus 93</vt:lpstr>
      <vt:lpstr>Calibri</vt:lpstr>
      <vt:lpstr>PPT_ Svart_MALL 2016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RAÄ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Lundqvist</dc:creator>
  <cp:lastModifiedBy>Lars Lundqvist</cp:lastModifiedBy>
  <cp:revision>78</cp:revision>
  <dcterms:created xsi:type="dcterms:W3CDTF">2020-03-05T13:33:17Z</dcterms:created>
  <dcterms:modified xsi:type="dcterms:W3CDTF">2020-05-29T06:22:36Z</dcterms:modified>
</cp:coreProperties>
</file>