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757" r:id="rId3"/>
    <p:sldId id="791" r:id="rId4"/>
    <p:sldId id="792" r:id="rId5"/>
    <p:sldId id="793" r:id="rId6"/>
    <p:sldId id="794" r:id="rId7"/>
    <p:sldId id="795" r:id="rId8"/>
    <p:sldId id="788" r:id="rId9"/>
    <p:sldId id="752" r:id="rId10"/>
    <p:sldId id="775" r:id="rId11"/>
    <p:sldId id="315" r:id="rId12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Gölstam" initials="CG" lastIdx="5" clrIdx="0">
    <p:extLst>
      <p:ext uri="{19B8F6BF-5375-455C-9EA6-DF929625EA0E}">
        <p15:presenceInfo xmlns:p15="http://schemas.microsoft.com/office/powerpoint/2012/main" userId="S::Camilla.Golstam@skolverket.se::67cf6aec-a612-4bcb-bb9b-236333269f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2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73356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1410" y="102"/>
      </p:cViewPr>
      <p:guideLst>
        <p:guide orient="horz" pos="162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notesViewPr>
    <p:cSldViewPr snapToGrid="0" snapToObjects="1" showGuides="1">
      <p:cViewPr varScale="1">
        <p:scale>
          <a:sx n="157" d="100"/>
          <a:sy n="157" d="100"/>
        </p:scale>
        <p:origin x="52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BF6860C-D9E1-0E43-BD5B-A88943D986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EEF2C6-D0E7-5147-A633-E4995EA5C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3644-23C7-5E41-8E7C-E1F860ABFD6B}" type="datetimeFigureOut">
              <a:rPr lang="sv-SE" smtClean="0"/>
              <a:t>2021-03-03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24F16E-16AB-2E4D-90F4-9B89461ACA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6A9566-421D-F640-9EF9-5871BF7E29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6FD3-8EB4-5246-AECA-2F73DEAF17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30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E370-FBCD-BD4F-B7EA-895AD44CA849}" type="datetimeFigureOut">
              <a:rPr lang="sv-SE" smtClean="0"/>
              <a:t>2021-03-03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0D094-F95C-3740-A37B-17005D23A5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14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4432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6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24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284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00D094-F95C-3740-A37B-17005D23A53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239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47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>
            <a:extLst>
              <a:ext uri="{FF2B5EF4-FFF2-40B4-BE49-F238E27FC236}">
                <a16:creationId xmlns:a16="http://schemas.microsoft.com/office/drawing/2014/main" id="{E5A504C0-428A-1044-84F4-9D22B7BB03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/>
          <a:stretch/>
        </p:blipFill>
        <p:spPr>
          <a:xfrm>
            <a:off x="-1" y="0"/>
            <a:ext cx="9144001" cy="5143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764000"/>
            <a:ext cx="6858000" cy="1479943"/>
          </a:xfrm>
        </p:spPr>
        <p:txBody>
          <a:bodyPr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692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din</a:t>
            </a:r>
            <a:br>
              <a:rPr lang="sv-SE" dirty="0"/>
            </a:br>
            <a:r>
              <a:rPr lang="sv-SE" dirty="0"/>
              <a:t>tvåradiga rubrik</a:t>
            </a:r>
            <a:endParaRPr lang="en-US" dirty="0"/>
          </a:p>
        </p:txBody>
      </p:sp>
      <p:pic>
        <p:nvPicPr>
          <p:cNvPr id="18" name="Bild 17">
            <a:extLst>
              <a:ext uri="{FF2B5EF4-FFF2-40B4-BE49-F238E27FC236}">
                <a16:creationId xmlns:a16="http://schemas.microsoft.com/office/drawing/2014/main" id="{72582392-19E9-3A45-A6C1-290842073D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9371" y="4572000"/>
            <a:ext cx="1785258" cy="35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44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4915350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och</a:t>
            </a:r>
            <a:br>
              <a:rPr lang="sv-SE" dirty="0"/>
            </a:br>
            <a:r>
              <a:rPr lang="sv-SE" dirty="0"/>
              <a:t>diagram till höger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4915350" cy="2838055"/>
          </a:xfrm>
        </p:spPr>
        <p:txBody>
          <a:bodyPr lIns="0"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581800F1-247E-0C41-A2DC-FBC77FA5240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829300" y="468313"/>
            <a:ext cx="2944813" cy="40624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1EA60F9A-E310-D449-9EC2-F04A56332A82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54F084D9-DE28-4742-8AB3-33BA2D53264F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B44186E4-3605-244A-80D0-A90E093C1EF2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 8">
            <a:extLst>
              <a:ext uri="{FF2B5EF4-FFF2-40B4-BE49-F238E27FC236}">
                <a16:creationId xmlns:a16="http://schemas.microsoft.com/office/drawing/2014/main" id="{EAD3BF5C-594B-8A47-84B7-4EEA62DEB6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0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AD6EE2D-E686-AC42-AFD5-BC84608F62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75138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7BA7270F-CCEE-3D4D-89F4-B38712D6F5A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80CF881C-E302-F34F-9C36-9C007FEBE06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Rak 15">
            <a:extLst>
              <a:ext uri="{FF2B5EF4-FFF2-40B4-BE49-F238E27FC236}">
                <a16:creationId xmlns:a16="http://schemas.microsoft.com/office/drawing/2014/main" id="{DD06647E-2A06-9D4A-8B3F-F379238BDF44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 6">
            <a:extLst>
              <a:ext uri="{FF2B5EF4-FFF2-40B4-BE49-F238E27FC236}">
                <a16:creationId xmlns:a16="http://schemas.microsoft.com/office/drawing/2014/main" id="{B1C7DD35-8ECB-A74E-95B0-F3E143074C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16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webb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05409978-B5DC-7D41-BD5B-1679928C6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1"/>
            <a:ext cx="9144001" cy="4752000"/>
          </a:xfrm>
          <a:prstGeom prst="rect">
            <a:avLst/>
          </a:prstGeom>
        </p:spPr>
      </p:pic>
      <p:cxnSp>
        <p:nvCxnSpPr>
          <p:cNvPr id="11" name="Rak 10">
            <a:extLst>
              <a:ext uri="{FF2B5EF4-FFF2-40B4-BE49-F238E27FC236}">
                <a16:creationId xmlns:a16="http://schemas.microsoft.com/office/drawing/2014/main" id="{CDC99A88-AC7F-7646-A5BC-14E7D31DF4EF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7A827882-FBCE-E440-9ACB-D46F0BF6BF79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A09B1117-7E5F-5749-8D6E-FCF82E5CA2C7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69FBE1AE-859E-9941-8E96-AC1106DB63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D8C609E1-28B2-034A-A38F-57D6FF6EC2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50749" y="2083182"/>
            <a:ext cx="4842503" cy="567794"/>
          </a:xfrm>
          <a:prstGeom prst="roundRect">
            <a:avLst>
              <a:gd name="adj" fmla="val 33829"/>
            </a:avLst>
          </a:prstGeom>
          <a:solidFill>
            <a:schemeClr val="accent1"/>
          </a:solidFill>
        </p:spPr>
        <p:txBody>
          <a:bodyPr wrap="none" lIns="180000" tIns="125999" rIns="180000" bIns="61200" anchor="ctr" anchorCtr="0">
            <a:spAutoFit/>
          </a:bodyPr>
          <a:lstStyle>
            <a:lvl1pPr marL="0" indent="0" algn="ctr">
              <a:spcBef>
                <a:spcPts val="600"/>
              </a:spcBef>
              <a:buNone/>
              <a:defRPr sz="2600" b="1" spc="20" baseline="0"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larportalen.skolverket.se</a:t>
            </a:r>
            <a:r>
              <a:rPr lang="sv-SE"/>
              <a:t>  &gt;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0819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cka till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05409978-B5DC-7D41-BD5B-1679928C6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1"/>
            <a:ext cx="9144001" cy="4752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F66BA5A-D573-4D43-B894-E3EB4F4F67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9081" y="2087217"/>
            <a:ext cx="3945835" cy="675861"/>
          </a:xfrm>
        </p:spPr>
        <p:txBody>
          <a:bodyPr tIns="36000"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692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Lycka till!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CCD9F12B-CBE0-8945-B16D-93FB20135CF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4A298216-13FC-284B-B207-A3B57D120057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1BA8CEB2-6F7C-334C-B67F-DE1599119E0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E9C743CF-A3D3-C54A-B29F-C00BCDF506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63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D791082-3D1D-2F4B-A02B-091FA1C5147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92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5B18B57D-5701-364F-98ED-9299F973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998" y="2160000"/>
            <a:ext cx="45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23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logotyp och 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>
            <a:extLst>
              <a:ext uri="{FF2B5EF4-FFF2-40B4-BE49-F238E27FC236}">
                <a16:creationId xmlns:a16="http://schemas.microsoft.com/office/drawing/2014/main" id="{887B098C-A568-B741-BD2B-631619CF8B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1"/>
            <a:ext cx="9144001" cy="4752000"/>
          </a:xfrm>
          <a:prstGeom prst="rect">
            <a:avLst/>
          </a:prstGeom>
        </p:spPr>
      </p:pic>
      <p:pic>
        <p:nvPicPr>
          <p:cNvPr id="6" name="Bild 5">
            <a:extLst>
              <a:ext uri="{FF2B5EF4-FFF2-40B4-BE49-F238E27FC236}">
                <a16:creationId xmlns:a16="http://schemas.microsoft.com/office/drawing/2014/main" id="{ED923373-E272-2A4D-B024-C0A6FBF28F1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2000" y="2034105"/>
            <a:ext cx="4500000" cy="900000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D5B01659-973C-C343-92C1-E1FC6809AE88}"/>
              </a:ext>
            </a:extLst>
          </p:cNvPr>
          <p:cNvSpPr/>
          <p:nvPr userDrawn="1"/>
        </p:nvSpPr>
        <p:spPr>
          <a:xfrm>
            <a:off x="0" y="4752001"/>
            <a:ext cx="9144000" cy="391499"/>
          </a:xfrm>
          <a:prstGeom prst="rect">
            <a:avLst/>
          </a:prstGeom>
          <a:solidFill>
            <a:srgbClr val="692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A7749A0-8A76-124A-BECC-BB715812F8F7}"/>
              </a:ext>
            </a:extLst>
          </p:cNvPr>
          <p:cNvSpPr txBox="1"/>
          <p:nvPr userDrawn="1"/>
        </p:nvSpPr>
        <p:spPr>
          <a:xfrm>
            <a:off x="3493601" y="4786196"/>
            <a:ext cx="2191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www.skolverket.se</a:t>
            </a:r>
          </a:p>
        </p:txBody>
      </p:sp>
    </p:spTree>
    <p:extLst>
      <p:ext uri="{BB962C8B-B14F-4D97-AF65-F5344CB8AC3E}">
        <p14:creationId xmlns:p14="http://schemas.microsoft.com/office/powerpoint/2010/main" val="614783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05409978-B5DC-7D41-BD5B-1679928C6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1"/>
            <a:ext cx="9144001" cy="4752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4FFDDAD-3400-C84D-B888-D26B476624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2000" y="1685139"/>
            <a:ext cx="5760000" cy="1413822"/>
          </a:xfrm>
          <a:solidFill>
            <a:schemeClr val="bg1"/>
          </a:solidFill>
        </p:spPr>
        <p:txBody>
          <a:bodyPr vert="horz" lIns="360000" tIns="360000" rIns="360000" bIns="360000" anchor="ctr" anchorCtr="0">
            <a:spAutoFit/>
          </a:bodyPr>
          <a:lstStyle>
            <a:lvl1pPr algn="ctr">
              <a:lnSpc>
                <a:spcPts val="2800"/>
              </a:lnSpc>
              <a:defRPr sz="2000" b="1" i="0">
                <a:solidFill>
                  <a:srgbClr val="692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Plats för en kortare text, exempelvis en ingress eller en kortare faktatext.</a:t>
            </a:r>
            <a:endParaRPr lang="en-US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03F61561-DEAD-4348-902F-BC0BDB4F2F44}"/>
              </a:ext>
            </a:extLst>
          </p:cNvPr>
          <p:cNvCxnSpPr/>
          <p:nvPr userDrawn="1"/>
        </p:nvCxnSpPr>
        <p:spPr>
          <a:xfrm>
            <a:off x="0" y="475200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>
            <a:extLst>
              <a:ext uri="{FF2B5EF4-FFF2-40B4-BE49-F238E27FC236}">
                <a16:creationId xmlns:a16="http://schemas.microsoft.com/office/drawing/2014/main" id="{C6B10D6D-BAE4-F142-AFCB-C4CD7AC63DA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D7C7A2B9-218D-E54B-87DD-476BF2D267F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 10">
            <a:extLst>
              <a:ext uri="{FF2B5EF4-FFF2-40B4-BE49-F238E27FC236}">
                <a16:creationId xmlns:a16="http://schemas.microsoft.com/office/drawing/2014/main" id="{B6DFB464-5F58-8446-976B-4746592812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45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korativ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C01091D3-4D60-EB46-97FE-65D73D14CF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0"/>
            <a:ext cx="9144001" cy="4752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4FFDDAD-3400-C84D-B888-D26B476624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5999" y="1644900"/>
            <a:ext cx="4572000" cy="1512000"/>
          </a:xfrm>
          <a:solidFill>
            <a:schemeClr val="bg1"/>
          </a:solidFill>
        </p:spPr>
        <p:txBody>
          <a:bodyPr vert="horz" wrap="square" lIns="144000" tIns="360000" rIns="144000" bIns="360000" anchor="ctr" anchorCtr="0">
            <a:spAutoFit/>
          </a:bodyPr>
          <a:lstStyle>
            <a:lvl1pPr algn="ctr">
              <a:lnSpc>
                <a:spcPts val="3000"/>
              </a:lnSpc>
              <a:defRPr sz="2500" b="1" i="0">
                <a:solidFill>
                  <a:srgbClr val="692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En dekorativ sida med plats</a:t>
            </a:r>
            <a:br>
              <a:rPr lang="sv-SE" dirty="0"/>
            </a:br>
            <a:r>
              <a:rPr lang="sv-SE" dirty="0"/>
              <a:t>för frågeställning.</a:t>
            </a:r>
            <a:endParaRPr lang="en-US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03F61561-DEAD-4348-902F-BC0BDB4F2F44}"/>
              </a:ext>
            </a:extLst>
          </p:cNvPr>
          <p:cNvCxnSpPr/>
          <p:nvPr userDrawn="1"/>
        </p:nvCxnSpPr>
        <p:spPr>
          <a:xfrm>
            <a:off x="0" y="475200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>
            <a:extLst>
              <a:ext uri="{FF2B5EF4-FFF2-40B4-BE49-F238E27FC236}">
                <a16:creationId xmlns:a16="http://schemas.microsoft.com/office/drawing/2014/main" id="{C6B10D6D-BAE4-F142-AFCB-C4CD7AC63DA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D7C7A2B9-218D-E54B-87DD-476BF2D267F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A49CAD3-2D5E-0D4E-B610-A3F2DC9EA2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54513" y="1425575"/>
            <a:ext cx="461962" cy="461963"/>
          </a:xfrm>
        </p:spPr>
        <p:txBody>
          <a:bodyPr>
            <a:normAutofit/>
          </a:bodyPr>
          <a:lstStyle>
            <a:lvl1pPr marL="0" indent="0">
              <a:lnSpc>
                <a:spcPts val="600"/>
              </a:lnSpc>
              <a:defRPr sz="400"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828CA38C-FCEA-0F45-B156-CC0AFEDA81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39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oto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0" y="468000"/>
            <a:ext cx="4915350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och</a:t>
            </a:r>
            <a:br>
              <a:rPr lang="sv-SE" dirty="0"/>
            </a:br>
            <a:r>
              <a:rPr lang="sv-SE" dirty="0"/>
              <a:t>bild till vänster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0" y="1692000"/>
            <a:ext cx="4915350" cy="2838055"/>
          </a:xfrm>
        </p:spPr>
        <p:txBody>
          <a:bodyPr lIns="0"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DEF4ED9D-7D2D-3F46-9F02-492AA0C13B5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433DC223-206A-7247-8EE2-3C8674410D77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9A229A1A-A7C2-9E41-90EE-8A016CFA8B87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-6724" y="-1"/>
            <a:ext cx="3238500" cy="4751991"/>
          </a:xfrm>
        </p:spPr>
        <p:txBody>
          <a:bodyPr/>
          <a:lstStyle>
            <a:lvl1pPr>
              <a:defRPr lang="sv-SE" smtClean="0">
                <a:effectLst/>
              </a:defRPr>
            </a:lvl1pPr>
          </a:lstStyle>
          <a:p>
            <a:r>
              <a:rPr lang="sv-SE" dirty="0">
                <a:effectLst/>
                <a:latin typeface="Source Sans Pro" panose="020B0503030403020204" pitchFamily="34" charset="0"/>
              </a:rPr>
              <a:t>Klicka på ikonen för att lägga till ett foto. Ytan är optimerad för ett foto i stående format. Foton i liggande format kommer att beskäras. Gör så här för att välja ett annat utsnitt av bilden: markera bilden och välj ”beskär” i menyn bildformat.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0BE9FA47-14CF-B84B-9CA3-45E849DC23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  <p:cxnSp>
        <p:nvCxnSpPr>
          <p:cNvPr id="8" name="Rak 7">
            <a:extLst>
              <a:ext uri="{FF2B5EF4-FFF2-40B4-BE49-F238E27FC236}">
                <a16:creationId xmlns:a16="http://schemas.microsoft.com/office/drawing/2014/main" id="{00582FD6-4266-BC41-A25E-92DAF757DCE0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04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oto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4915350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och</a:t>
            </a:r>
            <a:br>
              <a:rPr lang="sv-SE" dirty="0"/>
            </a:br>
            <a:r>
              <a:rPr lang="sv-SE" dirty="0"/>
              <a:t>bild till höger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4915350" cy="2838055"/>
          </a:xfrm>
        </p:spPr>
        <p:txBody>
          <a:bodyPr lIns="0"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9A229A1A-A7C2-9E41-90EE-8A016CFA8B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02376" y="0"/>
            <a:ext cx="3238500" cy="47513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>
                <a:effectLst/>
                <a:latin typeface="Source Sans Pro" panose="020B0503030403020204" pitchFamily="34" charset="0"/>
              </a:rPr>
              <a:t>Klicka på ikonen för att lägga till ett foto. Ytan är optimerad för ett foto i stående format. Foton i liggande format kommer att beskäras. Gör så här för att välja ett annat utsnitt av bilden: markera bilden och välj ”beskär” i menyn bildformat.</a:t>
            </a:r>
            <a:endParaRPr lang="sv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9C295E63-D0D6-E245-B555-22FA3C63CFA5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7DE96F93-7419-0F48-A1C7-CD1C8994C400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 8">
            <a:extLst>
              <a:ext uri="{FF2B5EF4-FFF2-40B4-BE49-F238E27FC236}">
                <a16:creationId xmlns:a16="http://schemas.microsoft.com/office/drawing/2014/main" id="{F197DF41-ABBE-F449-AC20-426295DF8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  <p:cxnSp>
        <p:nvCxnSpPr>
          <p:cNvPr id="13" name="Rak 12">
            <a:extLst>
              <a:ext uri="{FF2B5EF4-FFF2-40B4-BE49-F238E27FC236}">
                <a16:creationId xmlns:a16="http://schemas.microsoft.com/office/drawing/2014/main" id="{077633AE-470C-6347-89D8-B047CA5AE12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3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oto i liggand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816198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och</a:t>
            </a:r>
            <a:br>
              <a:rPr lang="sv-SE" dirty="0"/>
            </a:br>
            <a:r>
              <a:rPr lang="sv-SE" dirty="0"/>
              <a:t>bild till höger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3871342" cy="2838055"/>
          </a:xfrm>
        </p:spPr>
        <p:txBody>
          <a:bodyPr lIns="0"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9A229A1A-A7C2-9E41-90EE-8A016CFA8B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6000" y="1699249"/>
            <a:ext cx="4428000" cy="305274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9C295E63-D0D6-E245-B555-22FA3C63CFA5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7DE96F93-7419-0F48-A1C7-CD1C8994C400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 8">
            <a:extLst>
              <a:ext uri="{FF2B5EF4-FFF2-40B4-BE49-F238E27FC236}">
                <a16:creationId xmlns:a16="http://schemas.microsoft.com/office/drawing/2014/main" id="{F197DF41-ABBE-F449-AC20-426295DF8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  <p:cxnSp>
        <p:nvCxnSpPr>
          <p:cNvPr id="13" name="Rak 12">
            <a:extLst>
              <a:ext uri="{FF2B5EF4-FFF2-40B4-BE49-F238E27FC236}">
                <a16:creationId xmlns:a16="http://schemas.microsoft.com/office/drawing/2014/main" id="{077633AE-470C-6347-89D8-B047CA5AE12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nehåll i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790951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i två spalter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7909518" cy="2838055"/>
          </a:xfrm>
        </p:spPr>
        <p:txBody>
          <a:bodyPr lIns="0" numCol="2" spcCol="43200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94B301F5-5A61-4D46-AF70-0F529A180DED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081B4B6B-E6FD-B441-9B37-8E6853F3450B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Rak 15">
            <a:extLst>
              <a:ext uri="{FF2B5EF4-FFF2-40B4-BE49-F238E27FC236}">
                <a16:creationId xmlns:a16="http://schemas.microsoft.com/office/drawing/2014/main" id="{A5F0DAC9-B6DE-3A41-8F3D-135A7BD9D37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FDEAE040-6358-F940-AC0B-0DCC07663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i en bred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790951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i en bred spalt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7909518" cy="2838055"/>
          </a:xfrm>
        </p:spPr>
        <p:txBody>
          <a:bodyPr lIns="0" numCol="1" spcCol="43200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 baseline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94B301F5-5A61-4D46-AF70-0F529A180DED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081B4B6B-E6FD-B441-9B37-8E6853F3450B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Rak 15">
            <a:extLst>
              <a:ext uri="{FF2B5EF4-FFF2-40B4-BE49-F238E27FC236}">
                <a16:creationId xmlns:a16="http://schemas.microsoft.com/office/drawing/2014/main" id="{A5F0DAC9-B6DE-3A41-8F3D-135A7BD9D37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5406414E-289E-3C45-9FA1-E67E461A95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1890" y="468000"/>
            <a:ext cx="7120219" cy="923772"/>
          </a:xfrm>
        </p:spPr>
        <p:txBody>
          <a:bodyPr wrap="square" lIns="0" anchor="t" anchorCtr="0">
            <a:noAutofit/>
          </a:bodyPr>
          <a:lstStyle>
            <a:lvl1pPr algn="ctr">
              <a:defRPr/>
            </a:lvl1pPr>
          </a:lstStyle>
          <a:p>
            <a:r>
              <a:rPr lang="sv-SE" dirty="0"/>
              <a:t>Sida med plats för rubrik och grafik</a:t>
            </a:r>
            <a:endParaRPr lang="en-US" dirty="0"/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889965E2-1FC4-8D4B-95FB-74E9CE5880A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011890" y="1882588"/>
            <a:ext cx="7120219" cy="2427007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17154107-3C32-3549-955E-5D2154AD617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97935420-1199-5C45-AE19-6BA8A0567F9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234C6C75-731E-D14C-A6EA-E42DCE4B4B90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0B9FA4FA-0778-E54B-9CE9-C38C0D880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09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4846-BD40-1B44-B89F-0931D24C3CCC}" type="datetime1">
              <a:rPr lang="sv-SE" smtClean="0"/>
              <a:t>2021-03-03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98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2" r:id="rId3"/>
    <p:sldLayoutId id="2147483662" r:id="rId4"/>
    <p:sldLayoutId id="2147483673" r:id="rId5"/>
    <p:sldLayoutId id="2147483684" r:id="rId6"/>
    <p:sldLayoutId id="2147483676" r:id="rId7"/>
    <p:sldLayoutId id="2147483683" r:id="rId8"/>
    <p:sldLayoutId id="2147483674" r:id="rId9"/>
    <p:sldLayoutId id="2147483675" r:id="rId10"/>
    <p:sldLayoutId id="2147483677" r:id="rId11"/>
    <p:sldLayoutId id="2147483678" r:id="rId12"/>
    <p:sldLayoutId id="2147483679" r:id="rId13"/>
    <p:sldLayoutId id="2147483680" r:id="rId14"/>
    <p:sldLayoutId id="2147483681" r:id="rId15"/>
  </p:sldLayoutIdLst>
  <p:hf hdr="0" ftr="0" dt="0"/>
  <p:txStyles>
    <p:titleStyle>
      <a:lvl1pPr algn="l" defTabSz="685800" rtl="0" eaLnBrk="1" latinLnBrk="0" hangingPunct="1">
        <a:lnSpc>
          <a:spcPts val="3800"/>
        </a:lnSpc>
        <a:spcBef>
          <a:spcPct val="0"/>
        </a:spcBef>
        <a:buNone/>
        <a:defRPr sz="3200" b="1" i="0" kern="1200">
          <a:solidFill>
            <a:srgbClr val="6928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44000" indent="-144000" algn="l" defTabSz="685800" rtl="0" eaLnBrk="1" latinLnBrk="0" hangingPunct="1">
        <a:lnSpc>
          <a:spcPts val="2000"/>
        </a:lnSpc>
        <a:spcBef>
          <a:spcPts val="1000"/>
        </a:spcBef>
        <a:buClr>
          <a:schemeClr val="accent6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24000" indent="-180000" algn="l" defTabSz="685800" rtl="0" eaLnBrk="1" latinLnBrk="0" hangingPunct="1">
        <a:lnSpc>
          <a:spcPts val="2000"/>
        </a:lnSpc>
        <a:spcBef>
          <a:spcPts val="200"/>
        </a:spcBef>
        <a:buClr>
          <a:schemeClr val="accent6"/>
        </a:buClr>
        <a:buFont typeface="Systemtypsnitt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24000" indent="-180000" algn="l" defTabSz="685800" rtl="0" eaLnBrk="1" latinLnBrk="0" hangingPunct="1">
        <a:lnSpc>
          <a:spcPts val="2000"/>
        </a:lnSpc>
        <a:spcBef>
          <a:spcPts val="200"/>
        </a:spcBef>
        <a:buClr>
          <a:schemeClr val="accent6"/>
        </a:buClr>
        <a:buSzPct val="100000"/>
        <a:buFont typeface="Systemtypsnitt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24000" indent="-180000" algn="l" defTabSz="685800" rtl="0" eaLnBrk="1" latinLnBrk="0" hangingPunct="1">
        <a:lnSpc>
          <a:spcPts val="2000"/>
        </a:lnSpc>
        <a:spcBef>
          <a:spcPts val="200"/>
        </a:spcBef>
        <a:buClr>
          <a:schemeClr val="accent6"/>
        </a:buClr>
        <a:buSzPct val="100000"/>
        <a:buFont typeface="Systemtypsnitt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24000" indent="-180000" algn="l" defTabSz="685800" rtl="0" eaLnBrk="1" latinLnBrk="0" hangingPunct="1">
        <a:lnSpc>
          <a:spcPts val="2000"/>
        </a:lnSpc>
        <a:spcBef>
          <a:spcPts val="200"/>
        </a:spcBef>
        <a:buClr>
          <a:schemeClr val="accent6"/>
        </a:buClr>
        <a:buFont typeface="Systemtypsnitt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ias.ludvigsson@skolverket.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ubrik 31">
            <a:extLst>
              <a:ext uri="{FF2B5EF4-FFF2-40B4-BE49-F238E27FC236}">
                <a16:creationId xmlns:a16="http://schemas.microsoft.com/office/drawing/2014/main" id="{FD655E66-B842-B644-902F-D48EEBB63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Ändrade kursplaner </a:t>
            </a:r>
            <a:br>
              <a:rPr lang="sv-SE" dirty="0"/>
            </a:br>
            <a:endParaRPr lang="sv-SE" dirty="0"/>
          </a:p>
        </p:txBody>
      </p:sp>
      <p:pic>
        <p:nvPicPr>
          <p:cNvPr id="5" name="Bildobjekt 4" descr="En bild som visar text, docka, clipart&#10;&#10;Automatiskt genererad beskrivning">
            <a:extLst>
              <a:ext uri="{FF2B5EF4-FFF2-40B4-BE49-F238E27FC236}">
                <a16:creationId xmlns:a16="http://schemas.microsoft.com/office/drawing/2014/main" id="{6C2350FA-AE62-478A-A28C-D4B7B12F7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716" y="1605919"/>
            <a:ext cx="1438659" cy="324003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9FC2997-3CF4-4E49-BCB7-054702FCA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625" y="1641936"/>
            <a:ext cx="1869950" cy="3204014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65770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tbubbla: oval 7">
            <a:extLst>
              <a:ext uri="{FF2B5EF4-FFF2-40B4-BE49-F238E27FC236}">
                <a16:creationId xmlns:a16="http://schemas.microsoft.com/office/drawing/2014/main" id="{ECC43910-593A-4600-87D7-970A5EF52716}"/>
              </a:ext>
            </a:extLst>
          </p:cNvPr>
          <p:cNvSpPr>
            <a:spLocks noChangeAspect="1"/>
          </p:cNvSpPr>
          <p:nvPr/>
        </p:nvSpPr>
        <p:spPr>
          <a:xfrm>
            <a:off x="1679944" y="345716"/>
            <a:ext cx="5246629" cy="3326284"/>
          </a:xfrm>
          <a:prstGeom prst="wedgeEllipseCallout">
            <a:avLst>
              <a:gd name="adj1" fmla="val 22166"/>
              <a:gd name="adj2" fmla="val 77037"/>
            </a:avLst>
          </a:prstGeom>
          <a:solidFill>
            <a:srgbClr val="89BAB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sv-SE" sz="3200" dirty="0"/>
              <a:t>Frågor och reflektioner</a:t>
            </a:r>
            <a:br>
              <a:rPr lang="sv-SE" sz="1400" dirty="0">
                <a:solidFill>
                  <a:schemeClr val="tx1"/>
                </a:solidFill>
              </a:rPr>
            </a:br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F6312-0E47-4283-B0F4-180BD5B13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61FF315-AD77-4F14-B8D5-8C26D826EFED}"/>
              </a:ext>
            </a:extLst>
          </p:cNvPr>
          <p:cNvSpPr txBox="1"/>
          <p:nvPr/>
        </p:nvSpPr>
        <p:spPr>
          <a:xfrm>
            <a:off x="3143794" y="3093538"/>
            <a:ext cx="3257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hlinkClick r:id="rId3"/>
              </a:rPr>
              <a:t>mattias.ludvigsson@skolverket.se</a:t>
            </a:r>
            <a:r>
              <a:rPr lang="sv-S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410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D5D1C4-7D60-463E-9EC2-2AA3139C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468000"/>
            <a:ext cx="8294035" cy="923772"/>
          </a:xfrm>
        </p:spPr>
        <p:txBody>
          <a:bodyPr/>
          <a:lstStyle/>
          <a:p>
            <a:r>
              <a:rPr lang="sv-SE" dirty="0"/>
              <a:t>Inriktning på revideringen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06B260-B94F-466C-9CE0-C44F8B670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153" y="1238492"/>
            <a:ext cx="5134147" cy="3291564"/>
          </a:xfrm>
        </p:spPr>
        <p:txBody>
          <a:bodyPr/>
          <a:lstStyle/>
          <a:p>
            <a:r>
              <a:rPr lang="sv-SE" dirty="0"/>
              <a:t>Betona fakta och förståelse.</a:t>
            </a:r>
          </a:p>
          <a:p>
            <a:r>
              <a:rPr lang="sv-SE" dirty="0"/>
              <a:t>Se över det centrala innehållet utifrån omfattning, konkretion och progression.</a:t>
            </a:r>
          </a:p>
          <a:p>
            <a:r>
              <a:rPr lang="sv-SE" dirty="0"/>
              <a:t>Mindre omfattande och detaljerade kunskapskrav.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Olika behov i olika ämnen. I enskilda ämnen finns det också förändringar utan direkt koppling till ovanstående.</a:t>
            </a:r>
          </a:p>
        </p:txBody>
      </p:sp>
      <p:pic>
        <p:nvPicPr>
          <p:cNvPr id="5" name="Bildobjekt 4" descr="En bild som visar leksak, docka&#10;&#10;Automatiskt genererad beskrivning">
            <a:extLst>
              <a:ext uri="{FF2B5EF4-FFF2-40B4-BE49-F238E27FC236}">
                <a16:creationId xmlns:a16="http://schemas.microsoft.com/office/drawing/2014/main" id="{8AC31EF3-B735-415C-87C8-0F1F46942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489" y="216181"/>
            <a:ext cx="2520701" cy="431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8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6D420-D4BF-4FA8-8E57-9FA0DA81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Kursplanen i historia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7A8E8FA-0D74-49F4-86C5-3FC7AB66F6F5}"/>
              </a:ext>
            </a:extLst>
          </p:cNvPr>
          <p:cNvSpPr txBox="1"/>
          <p:nvPr/>
        </p:nvSpPr>
        <p:spPr>
          <a:xfrm>
            <a:off x="616449" y="1282509"/>
            <a:ext cx="7787812" cy="3074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Övergripande syfte: att utveckla elevernas historiemedvetande.</a:t>
            </a:r>
          </a:p>
          <a:p>
            <a:endParaRPr lang="sv-SE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Tre huvudområden: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 historisk referensram: långa historiska linjer kring levnadsvillkor, migration och makt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solidFill>
                <a:srgbClr val="262626"/>
              </a:solidFill>
            </a:endParaRPr>
          </a:p>
          <a:p>
            <a:pPr marL="285750" lvl="0" indent="-285750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228600" algn="l"/>
                <a:tab pos="828040" algn="l"/>
              </a:tabLst>
            </a:pPr>
            <a:r>
              <a:rPr lang="sv-S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Tolka och granska historiska källor</a:t>
            </a:r>
          </a:p>
          <a:p>
            <a:pPr lvl="0">
              <a:lnSpc>
                <a:spcPct val="130000"/>
              </a:lnSpc>
              <a:tabLst>
                <a:tab pos="228600" algn="l"/>
                <a:tab pos="828040" algn="l"/>
              </a:tabLst>
            </a:pPr>
            <a:endParaRPr lang="sv-SE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228600" algn="l"/>
                <a:tab pos="828040" algn="l"/>
              </a:tabLst>
            </a:pPr>
            <a:r>
              <a:rPr lang="sv-S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v-S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istoriebruk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253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868B94-5652-4AD0-AE1F-0C761A3C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Centralt innehåll, nyheter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76B976-C061-4FCE-AB66-F0689D30E27D}"/>
              </a:ext>
            </a:extLst>
          </p:cNvPr>
          <p:cNvSpPr txBox="1"/>
          <p:nvPr/>
        </p:nvSpPr>
        <p:spPr>
          <a:xfrm>
            <a:off x="452063" y="1637395"/>
            <a:ext cx="8352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/>
              <a:t>1-3</a:t>
            </a:r>
            <a:r>
              <a:rPr lang="sv-SE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Nordisk forntid flyttas hit från mellanstadiet.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54024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3D8969F1-68E4-4281-805F-D076325C7A48}"/>
              </a:ext>
            </a:extLst>
          </p:cNvPr>
          <p:cNvSpPr txBox="1"/>
          <p:nvPr/>
        </p:nvSpPr>
        <p:spPr>
          <a:xfrm>
            <a:off x="452063" y="749523"/>
            <a:ext cx="8352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/>
              <a:t>4-9</a:t>
            </a:r>
            <a:r>
              <a:rPr lang="sv-SE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Historiska källor och historiebruk kopplat till alla olika tidsperioder.</a:t>
            </a:r>
          </a:p>
          <a:p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Levnadsvillkor frikopplas från historiska källor. 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6398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BBBCE4BC-0F9C-46A6-862C-25996ED88332}"/>
              </a:ext>
            </a:extLst>
          </p:cNvPr>
          <p:cNvSpPr txBox="1"/>
          <p:nvPr/>
        </p:nvSpPr>
        <p:spPr>
          <a:xfrm>
            <a:off x="452063" y="1010377"/>
            <a:ext cx="83528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/>
              <a:t>4-6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Mer övergripande skrivningar om maktförhållanden under perioderna 1500-1800 och 1800-1900 ger ett större friutrymme. </a:t>
            </a:r>
          </a:p>
          <a:p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Levnadsvillkor i ståndssamhället.</a:t>
            </a:r>
          </a:p>
          <a:p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Översiktligt om den tidiga industrialiseringen i Sverige.</a:t>
            </a:r>
          </a:p>
          <a:p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Emigrationen från Sverige.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201147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6AD5C751-EF54-46B3-B345-DEFC16267EF2}"/>
              </a:ext>
            </a:extLst>
          </p:cNvPr>
          <p:cNvSpPr txBox="1"/>
          <p:nvPr/>
        </p:nvSpPr>
        <p:spPr>
          <a:xfrm>
            <a:off x="722029" y="785728"/>
            <a:ext cx="8352890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/>
              <a:t>7-9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i="1" dirty="0"/>
              <a:t>Kontinuitet och förändring med utgångspunkt i långa historiska linjer kring levnadsvillkor, migration och makt.</a:t>
            </a:r>
          </a:p>
          <a:p>
            <a:endParaRPr lang="sv-SE" sz="1800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056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83D9C0-4AA6-41C2-8FE7-B043B20CD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8161988" cy="820869"/>
          </a:xfrm>
        </p:spPr>
        <p:txBody>
          <a:bodyPr/>
          <a:lstStyle/>
          <a:p>
            <a:r>
              <a:rPr lang="sv-SE" dirty="0"/>
              <a:t>Kursplanen och kulturarvssektorn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78C6AC-A202-4602-8B81-FD16ECA7F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9" y="1288870"/>
            <a:ext cx="7953189" cy="2565762"/>
          </a:xfrm>
        </p:spPr>
        <p:txBody>
          <a:bodyPr>
            <a:normAutofit/>
          </a:bodyPr>
          <a:lstStyle/>
          <a:p>
            <a:r>
              <a:rPr lang="sv-SE" dirty="0"/>
              <a:t>Arkiv, muséer och världsarv ger </a:t>
            </a:r>
            <a:r>
              <a:rPr lang="sv-SE" b="1" dirty="0"/>
              <a:t>input</a:t>
            </a:r>
            <a:r>
              <a:rPr lang="sv-SE" dirty="0"/>
              <a:t> till referensram, </a:t>
            </a:r>
            <a:r>
              <a:rPr lang="sv-SE" dirty="0" err="1"/>
              <a:t>källarbete</a:t>
            </a:r>
            <a:r>
              <a:rPr lang="sv-SE" dirty="0"/>
              <a:t> och historiebruk. Kunskap om och tillgång till historiska källor.</a:t>
            </a:r>
          </a:p>
          <a:p>
            <a:r>
              <a:rPr lang="sv-SE" dirty="0"/>
              <a:t>Begränsad undervisningstid ett hinder för samverkan. Nyttoaspekter viktiga för lärare, det vill säga att samverkan med kulturarvssektorn svarar mot kursplaner och kunskapskrav. Och kanske i fler ämnen än historia?</a:t>
            </a:r>
          </a:p>
          <a:p>
            <a:r>
              <a:rPr lang="sv-SE" dirty="0"/>
              <a:t>Källor och historiebruk - kopplingar till den historiska referensramen.</a:t>
            </a:r>
          </a:p>
          <a:p>
            <a:r>
              <a:rPr lang="sv-SE" dirty="0"/>
              <a:t>Högstadiets fokus på europeisk och global historia – kopplingar till ett lokalt/nationellt källmaterial.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3733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B4A83D0A-FFF3-42C8-AE97-3AFF201E6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v-SE" sz="3200" dirty="0"/>
            </a:br>
            <a:r>
              <a:rPr lang="sv-SE" sz="3200" dirty="0"/>
              <a:t>Skolverkets material för lärare </a:t>
            </a:r>
            <a:br>
              <a:rPr lang="sv-SE" sz="3200" dirty="0"/>
            </a:b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85182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2">
      <a:dk1>
        <a:srgbClr val="000000"/>
      </a:dk1>
      <a:lt1>
        <a:srgbClr val="FFFFFF"/>
      </a:lt1>
      <a:dk2>
        <a:srgbClr val="000000"/>
      </a:dk2>
      <a:lt2>
        <a:srgbClr val="00414C"/>
      </a:lt2>
      <a:accent1>
        <a:srgbClr val="692859"/>
      </a:accent1>
      <a:accent2>
        <a:srgbClr val="DCEAEA"/>
      </a:accent2>
      <a:accent3>
        <a:srgbClr val="F59C00"/>
      </a:accent3>
      <a:accent4>
        <a:srgbClr val="EF7748"/>
      </a:accent4>
      <a:accent5>
        <a:srgbClr val="497E89"/>
      </a:accent5>
      <a:accent6>
        <a:srgbClr val="B1451C"/>
      </a:accent6>
      <a:hlink>
        <a:srgbClr val="6928C1"/>
      </a:hlink>
      <a:folHlink>
        <a:srgbClr val="69287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olverket 2019 blue" id="{79185E14-5A11-0940-8115-E85BE4EF6FC7}" vid="{7C41BC94-2310-6D42-9633-1D489B49A33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267</Words>
  <Application>Microsoft Office PowerPoint</Application>
  <PresentationFormat>Bildspel på skärmen (16:9)</PresentationFormat>
  <Paragraphs>48</Paragraphs>
  <Slides>11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Systemtypsnitt</vt:lpstr>
      <vt:lpstr>Office-tema</vt:lpstr>
      <vt:lpstr>Ändrade kursplaner  </vt:lpstr>
      <vt:lpstr>Inriktning på revideringen</vt:lpstr>
      <vt:lpstr>Kursplanen i historia</vt:lpstr>
      <vt:lpstr>Centralt innehåll, nyheter</vt:lpstr>
      <vt:lpstr>PowerPoint-presentation</vt:lpstr>
      <vt:lpstr>PowerPoint-presentation</vt:lpstr>
      <vt:lpstr>PowerPoint-presentation</vt:lpstr>
      <vt:lpstr>Kursplanen och kulturarvssektorn</vt:lpstr>
      <vt:lpstr> Skolverkets material för lärare  </vt:lpstr>
      <vt:lpstr>PowerPoint-presentation</vt:lpstr>
      <vt:lpstr>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ändrade kursplaner</dc:title>
  <dc:creator>Helga Stensson</dc:creator>
  <cp:lastModifiedBy>Mattias Ludvigsson</cp:lastModifiedBy>
  <cp:revision>45</cp:revision>
  <dcterms:created xsi:type="dcterms:W3CDTF">2021-01-11T13:45:03Z</dcterms:created>
  <dcterms:modified xsi:type="dcterms:W3CDTF">2021-03-03T11:29:06Z</dcterms:modified>
</cp:coreProperties>
</file>